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6.xml" ContentType="application/vnd.openxmlformats-officedocument.presentationml.notesSlide+xml"/>
  <Override PartName="/ppt/charts/chartEx1.xml" ContentType="application/vnd.ms-office.chartex+xml"/>
  <Override PartName="/ppt/charts/style2.xml" ContentType="application/vnd.ms-office.chartstyle+xml"/>
  <Override PartName="/ppt/charts/colors2.xml" ContentType="application/vnd.ms-office.chartcolorstyle+xml"/>
  <Override PartName="/ppt/notesSlides/notesSlide27.xml" ContentType="application/vnd.openxmlformats-officedocument.presentationml.notesSlide+xml"/>
  <Override PartName="/ppt/charts/chart2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52" r:id="rId2"/>
    <p:sldMasterId id="2147483662" r:id="rId3"/>
    <p:sldMasterId id="2147483667" r:id="rId4"/>
    <p:sldMasterId id="2147483682" r:id="rId5"/>
    <p:sldMasterId id="2147483687" r:id="rId6"/>
  </p:sldMasterIdLst>
  <p:notesMasterIdLst>
    <p:notesMasterId r:id="rId66"/>
  </p:notesMasterIdLst>
  <p:handoutMasterIdLst>
    <p:handoutMasterId r:id="rId67"/>
  </p:handoutMasterIdLst>
  <p:sldIdLst>
    <p:sldId id="366" r:id="rId7"/>
    <p:sldId id="258" r:id="rId8"/>
    <p:sldId id="292" r:id="rId9"/>
    <p:sldId id="264" r:id="rId10"/>
    <p:sldId id="259" r:id="rId11"/>
    <p:sldId id="319" r:id="rId12"/>
    <p:sldId id="265" r:id="rId13"/>
    <p:sldId id="369" r:id="rId14"/>
    <p:sldId id="336" r:id="rId15"/>
    <p:sldId id="334" r:id="rId16"/>
    <p:sldId id="330" r:id="rId17"/>
    <p:sldId id="355" r:id="rId18"/>
    <p:sldId id="331" r:id="rId19"/>
    <p:sldId id="304" r:id="rId20"/>
    <p:sldId id="333" r:id="rId21"/>
    <p:sldId id="305" r:id="rId22"/>
    <p:sldId id="344" r:id="rId23"/>
    <p:sldId id="335" r:id="rId24"/>
    <p:sldId id="359" r:id="rId25"/>
    <p:sldId id="306" r:id="rId26"/>
    <p:sldId id="307" r:id="rId27"/>
    <p:sldId id="308" r:id="rId28"/>
    <p:sldId id="309" r:id="rId29"/>
    <p:sldId id="310" r:id="rId30"/>
    <p:sldId id="338" r:id="rId31"/>
    <p:sldId id="340" r:id="rId32"/>
    <p:sldId id="277" r:id="rId33"/>
    <p:sldId id="278" r:id="rId34"/>
    <p:sldId id="286" r:id="rId35"/>
    <p:sldId id="348" r:id="rId36"/>
    <p:sldId id="326" r:id="rId37"/>
    <p:sldId id="345" r:id="rId38"/>
    <p:sldId id="299" r:id="rId39"/>
    <p:sldId id="300" r:id="rId40"/>
    <p:sldId id="311" r:id="rId41"/>
    <p:sldId id="317" r:id="rId42"/>
    <p:sldId id="314" r:id="rId43"/>
    <p:sldId id="360" r:id="rId44"/>
    <p:sldId id="361" r:id="rId45"/>
    <p:sldId id="313" r:id="rId46"/>
    <p:sldId id="362" r:id="rId47"/>
    <p:sldId id="363" r:id="rId48"/>
    <p:sldId id="318" r:id="rId49"/>
    <p:sldId id="325" r:id="rId50"/>
    <p:sldId id="276" r:id="rId51"/>
    <p:sldId id="272" r:id="rId52"/>
    <p:sldId id="351" r:id="rId53"/>
    <p:sldId id="349" r:id="rId54"/>
    <p:sldId id="358" r:id="rId55"/>
    <p:sldId id="368" r:id="rId56"/>
    <p:sldId id="347" r:id="rId57"/>
    <p:sldId id="294" r:id="rId58"/>
    <p:sldId id="290" r:id="rId59"/>
    <p:sldId id="291" r:id="rId60"/>
    <p:sldId id="370" r:id="rId61"/>
    <p:sldId id="273" r:id="rId62"/>
    <p:sldId id="364" r:id="rId63"/>
    <p:sldId id="365" r:id="rId64"/>
    <p:sldId id="271" r:id="rId65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atiana Masters" initials="TM" lastIdx="8" clrIdx="0">
    <p:extLst/>
  </p:cmAuthor>
  <p:cmAuthor id="2" name="Blair Beadnell" initials="BB" lastIdx="18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DA3A"/>
    <a:srgbClr val="8FF024"/>
    <a:srgbClr val="112836"/>
    <a:srgbClr val="FF5D9F"/>
    <a:srgbClr val="FF2D82"/>
    <a:srgbClr val="DA0058"/>
    <a:srgbClr val="C80051"/>
    <a:srgbClr val="CC0066"/>
    <a:srgbClr val="CC6633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832" autoAdjust="0"/>
    <p:restoredTop sz="73783" autoAdjust="0"/>
  </p:normalViewPr>
  <p:slideViewPr>
    <p:cSldViewPr snapToGrid="0" snapToObjects="1">
      <p:cViewPr varScale="1">
        <p:scale>
          <a:sx n="78" d="100"/>
          <a:sy n="78" d="100"/>
        </p:scale>
        <p:origin x="908" y="60"/>
      </p:cViewPr>
      <p:guideLst>
        <p:guide orient="horz" pos="2160"/>
        <p:guide pos="2880"/>
      </p:guideLst>
    </p:cSldViewPr>
  </p:slid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76" d="100"/>
        <a:sy n="76" d="100"/>
      </p:scale>
      <p:origin x="0" y="-756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slide" Target="slides/slide57.xml"/><Relationship Id="rId68" Type="http://schemas.openxmlformats.org/officeDocument/2006/relationships/commentAuthors" Target="commentAuthors.xml"/><Relationship Id="rId7" Type="http://schemas.openxmlformats.org/officeDocument/2006/relationships/slide" Target="slides/slide1.xml"/><Relationship Id="rId71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61" Type="http://schemas.openxmlformats.org/officeDocument/2006/relationships/slide" Target="slides/slide55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presProps" Target="pres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olly%20Djang\Dropbox\Evaluation%20Specialists%20-%20HOME\ES%20Internal\Clients\Inactive\Orfalea\SFI\Phase%204%20-%20Survey\Analysis%20Illustration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Perceived Impact</a:t>
            </a:r>
            <a:r>
              <a:rPr lang="en-US" baseline="0"/>
              <a:t> by Center Size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Large Centers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Sheet1!$B$1:$E$1</c:f>
              <c:strCache>
                <c:ptCount val="4"/>
                <c:pt idx="0">
                  <c:v>Perceived Impact on Center</c:v>
                </c:pt>
                <c:pt idx="1">
                  <c:v>Perceived Impact on Staff</c:v>
                </c:pt>
                <c:pt idx="2">
                  <c:v>Perceived Impact on Students</c:v>
                </c:pt>
                <c:pt idx="3">
                  <c:v>Perceived Impact on Families</c:v>
                </c:pt>
              </c:strCache>
            </c:strRef>
          </c:cat>
          <c:val>
            <c:numRef>
              <c:f>Sheet1!$B$2:$E$2</c:f>
              <c:numCache>
                <c:formatCode>###0.0</c:formatCode>
                <c:ptCount val="4"/>
                <c:pt idx="0">
                  <c:v>3.1739130434782608</c:v>
                </c:pt>
                <c:pt idx="1">
                  <c:v>3.0909090909090908</c:v>
                </c:pt>
                <c:pt idx="2">
                  <c:v>3.0909090909090899</c:v>
                </c:pt>
                <c:pt idx="3">
                  <c:v>2.5499999999999998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0F-45D4-B111-5CA85DE60494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Small Centers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rgbClr val="92D05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Sheet1!$B$1:$E$1</c:f>
              <c:strCache>
                <c:ptCount val="4"/>
                <c:pt idx="0">
                  <c:v>Perceived Impact on Center</c:v>
                </c:pt>
                <c:pt idx="1">
                  <c:v>Perceived Impact on Staff</c:v>
                </c:pt>
                <c:pt idx="2">
                  <c:v>Perceived Impact on Students</c:v>
                </c:pt>
                <c:pt idx="3">
                  <c:v>Perceived Impact on Families</c:v>
                </c:pt>
              </c:strCache>
            </c:strRef>
          </c:cat>
          <c:val>
            <c:numRef>
              <c:f>Sheet1!$B$3:$E$3</c:f>
              <c:numCache>
                <c:formatCode>###0.0</c:formatCode>
                <c:ptCount val="4"/>
                <c:pt idx="0">
                  <c:v>2.8235294117647056</c:v>
                </c:pt>
                <c:pt idx="1">
                  <c:v>3.25</c:v>
                </c:pt>
                <c:pt idx="2">
                  <c:v>2.8888888888888893</c:v>
                </c:pt>
                <c:pt idx="3">
                  <c:v>2.7777777777777777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0F-45D4-B111-5CA85DE604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358144"/>
        <c:axId val="26359680"/>
      </c:barChart>
      <c:catAx>
        <c:axId val="26358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59680"/>
        <c:crosses val="autoZero"/>
        <c:auto val="1"/>
        <c:lblAlgn val="ctr"/>
        <c:lblOffset val="100"/>
        <c:noMultiLvlLbl val="0"/>
      </c:catAx>
      <c:valAx>
        <c:axId val="26359680"/>
        <c:scaling>
          <c:orientation val="minMax"/>
          <c:max val="4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58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cap="all" spc="0" baseline="0">
                <a:gradFill>
                  <a:gsLst>
                    <a:gs pos="0">
                      <a:schemeClr val="dk1">
                        <a:lumMod val="50000"/>
                        <a:lumOff val="50000"/>
                      </a:schemeClr>
                    </a:gs>
                    <a:gs pos="100000">
                      <a:schemeClr val="dk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pPr>
            <a:r>
              <a:rPr lang="en-US" dirty="0"/>
              <a:t>Impact by Engagement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cap="all" spc="0" baseline="0">
              <a:gradFill>
                <a:gsLst>
                  <a:gs pos="0">
                    <a:schemeClr val="dk1">
                      <a:lumMod val="50000"/>
                      <a:lumOff val="50000"/>
                    </a:schemeClr>
                  </a:gs>
                  <a:gs pos="100000">
                    <a:schemeClr val="dk1">
                      <a:lumMod val="85000"/>
                      <a:lumOff val="15000"/>
                    </a:schemeClr>
                  </a:gs>
                </a:gsLst>
                <a:lin ang="5400000" scaled="0"/>
              </a:gra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"/>
          <c:y val="9.724389070931351E-2"/>
          <c:w val="0.98259151851803839"/>
          <c:h val="0.74105165541503415"/>
        </c:manualLayout>
      </c:layout>
      <c:lineChart>
        <c:grouping val="standard"/>
        <c:varyColors val="0"/>
        <c:ser>
          <c:idx val="0"/>
          <c:order val="0"/>
          <c:tx>
            <c:strRef>
              <c:f>Sheet1!$B$68</c:f>
              <c:strCache>
                <c:ptCount val="1"/>
                <c:pt idx="0">
                  <c:v>Low Engagement</c:v>
                </c:pt>
              </c:strCache>
            </c:strRef>
          </c:tx>
          <c:spPr>
            <a:ln w="19050" cap="rnd" cmpd="sng" algn="ctr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1">
                  <a:lumMod val="50000"/>
                </a:schemeClr>
              </a:solidFill>
              <a:ln>
                <a:solidFill>
                  <a:schemeClr val="accent1">
                    <a:lumMod val="50000"/>
                  </a:scheme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5.6457011416379273E-2"/>
                  <c:y val="-3.46820809248554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142-4B22-ACAF-0398560608AE}"/>
                </c:ext>
              </c:extLst>
            </c:dLbl>
            <c:dLbl>
              <c:idx val="1"/>
              <c:layout>
                <c:manualLayout>
                  <c:x val="-1.7744616677713151E-2"/>
                  <c:y val="4.335260115606930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ln>
                        <a:solidFill>
                          <a:schemeClr val="tx2">
                            <a:lumMod val="50000"/>
                          </a:schemeClr>
                        </a:solidFill>
                      </a:ln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142-4B22-ACAF-0398560608A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Sheet1!$A$69:$A$70</c:f>
              <c:strCache>
                <c:ptCount val="2"/>
                <c:pt idx="0">
                  <c:v>Pre</c:v>
                </c:pt>
                <c:pt idx="1">
                  <c:v>Post</c:v>
                </c:pt>
              </c:strCache>
            </c:strRef>
          </c:cat>
          <c:val>
            <c:numRef>
              <c:f>Sheet1!$B$69:$B$70</c:f>
              <c:numCache>
                <c:formatCode>###0.00</c:formatCode>
                <c:ptCount val="2"/>
                <c:pt idx="0">
                  <c:v>3.4230769230769229</c:v>
                </c:pt>
                <c:pt idx="1">
                  <c:v>3.807692307692307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42-4B22-ACAF-0398560608AE}"/>
            </c:ext>
          </c:extLst>
        </c:ser>
        <c:ser>
          <c:idx val="1"/>
          <c:order val="1"/>
          <c:tx>
            <c:strRef>
              <c:f>Sheet1!$C$68</c:f>
              <c:strCache>
                <c:ptCount val="1"/>
                <c:pt idx="0">
                  <c:v>High Engagement</c:v>
                </c:pt>
              </c:strCache>
            </c:strRef>
          </c:tx>
          <c:spPr>
            <a:ln w="19050" cap="rnd" cmpd="sng" algn="ctr">
              <a:solidFill>
                <a:srgbClr val="92D050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rgbClr val="92D050"/>
              </a:solidFill>
              <a:ln>
                <a:solidFill>
                  <a:srgbClr val="92D05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2.9413070529053051E-2"/>
                  <c:y val="4.9132947976878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142-4B22-ACAF-0398560608AE}"/>
                </c:ext>
              </c:extLst>
            </c:dLbl>
            <c:dLbl>
              <c:idx val="1"/>
              <c:layout>
                <c:manualLayout>
                  <c:x val="-3.2321470058460887E-2"/>
                  <c:y val="-4.04892813253834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142-4B22-ACAF-0398560608A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ln>
                      <a:solidFill>
                        <a:srgbClr val="92D050"/>
                      </a:solidFill>
                    </a:ln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Sheet1!$A$69:$A$70</c:f>
              <c:strCache>
                <c:ptCount val="2"/>
                <c:pt idx="0">
                  <c:v>Pre</c:v>
                </c:pt>
                <c:pt idx="1">
                  <c:v>Post</c:v>
                </c:pt>
              </c:strCache>
            </c:strRef>
          </c:cat>
          <c:val>
            <c:numRef>
              <c:f>Sheet1!$C$69:$C$70</c:f>
              <c:numCache>
                <c:formatCode>###0.00</c:formatCode>
                <c:ptCount val="2"/>
                <c:pt idx="0">
                  <c:v>2.8</c:v>
                </c:pt>
                <c:pt idx="1">
                  <c:v>3.9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142-4B22-ACAF-0398560608A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6687360"/>
        <c:axId val="26688896"/>
      </c:lineChart>
      <c:catAx>
        <c:axId val="26687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88896"/>
        <c:crosses val="autoZero"/>
        <c:auto val="1"/>
        <c:lblAlgn val="ctr"/>
        <c:lblOffset val="100"/>
        <c:noMultiLvlLbl val="0"/>
      </c:catAx>
      <c:valAx>
        <c:axId val="26688896"/>
        <c:scaling>
          <c:orientation val="minMax"/>
        </c:scaling>
        <c:delete val="1"/>
        <c:axPos val="l"/>
        <c:numFmt formatCode="###0.00" sourceLinked="1"/>
        <c:majorTickMark val="none"/>
        <c:minorTickMark val="none"/>
        <c:tickLblPos val="nextTo"/>
        <c:crossAx val="26687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 dir="row">Sheet1!$B$7:$E$7</cx:f>
        <cx:lvl ptCount="4">
          <cx:pt idx="0">Perceived Impact on Center</cx:pt>
          <cx:pt idx="1">Perceived Impact on Staff</cx:pt>
          <cx:pt idx="2">Perceived Impact on Students</cx:pt>
          <cx:pt idx="3">Perceived Impact on Families</cx:pt>
        </cx:lvl>
      </cx:strDim>
      <cx:numDim type="val">
        <cx:f dir="row">Sheet1!$B$8:$E$8</cx:f>
        <cx:lvl ptCount="4" formatCode="###0.0">
          <cx:pt idx="0">3.2857142857142856</cx:pt>
          <cx:pt idx="1">3.2857142857142856</cx:pt>
          <cx:pt idx="2">3.1428571428571428</cx:pt>
          <cx:pt idx="3">2.3333333333333335</cx:pt>
        </cx:lvl>
      </cx:numDim>
    </cx:data>
    <cx:data id="1">
      <cx:strDim type="cat">
        <cx:f dir="row">Sheet1!$B$7:$E$7</cx:f>
        <cx:lvl ptCount="4">
          <cx:pt idx="0">Perceived Impact on Center</cx:pt>
          <cx:pt idx="1">Perceived Impact on Staff</cx:pt>
          <cx:pt idx="2">Perceived Impact on Students</cx:pt>
          <cx:pt idx="3">Perceived Impact on Families</cx:pt>
        </cx:lvl>
      </cx:strDim>
      <cx:numDim type="val">
        <cx:f dir="row">Sheet1!$B$9:$E$9</cx:f>
        <cx:lvl ptCount="4" formatCode="###0.0">
          <cx:pt idx="0">3</cx:pt>
          <cx:pt idx="1">3.25</cx:pt>
          <cx:pt idx="2">2.75</cx:pt>
          <cx:pt idx="3">3.75</cx:pt>
        </cx:lvl>
      </cx:numDim>
    </cx:data>
    <cx:data id="2">
      <cx:strDim type="cat">
        <cx:f dir="row">Sheet1!$B$7:$E$7</cx:f>
        <cx:lvl ptCount="4">
          <cx:pt idx="0">Perceived Impact on Center</cx:pt>
          <cx:pt idx="1">Perceived Impact on Staff</cx:pt>
          <cx:pt idx="2">Perceived Impact on Students</cx:pt>
          <cx:pt idx="3">Perceived Impact on Families</cx:pt>
        </cx:lvl>
      </cx:strDim>
      <cx:numDim type="val">
        <cx:f dir="row">Sheet1!$B$10:$E$10</cx:f>
        <cx:lvl ptCount="4" formatCode="###0.0">
          <cx:pt idx="0">3.5</cx:pt>
          <cx:pt idx="1">3</cx:pt>
          <cx:pt idx="2">2.5</cx:pt>
          <cx:pt idx="3">2.166666666666667</cx:pt>
        </cx:lvl>
      </cx:numDim>
    </cx:data>
    <cx:data id="3">
      <cx:strDim type="cat">
        <cx:f dir="row">Sheet1!$B$7:$E$7</cx:f>
        <cx:lvl ptCount="4">
          <cx:pt idx="0">Perceived Impact on Center</cx:pt>
          <cx:pt idx="1">Perceived Impact on Staff</cx:pt>
          <cx:pt idx="2">Perceived Impact on Students</cx:pt>
          <cx:pt idx="3">Perceived Impact on Families</cx:pt>
        </cx:lvl>
      </cx:strDim>
      <cx:numDim type="val">
        <cx:f dir="row">Sheet1!$B$11:$E$11</cx:f>
        <cx:lvl ptCount="4" formatCode="###0.0">
          <cx:pt idx="0">2.7272727272727271</cx:pt>
          <cx:pt idx="1">3.3636363636363638</cx:pt>
          <cx:pt idx="2">3.0909090909090913</cx:pt>
          <cx:pt idx="3">2.8181818181818179</cx:pt>
        </cx:lvl>
      </cx:numDim>
    </cx:data>
  </cx:chartData>
  <cx:chart>
    <cx:title pos="t" align="ctr" overlay="0">
      <cx:tx>
        <cx:txData>
          <cx:v>Perceived Impact by Funding Source</cx:v>
        </cx:txData>
      </cx:tx>
      <cx:txPr>
        <a:bodyPr rot="0" spcFirstLastPara="1" vertOverflow="ellipsis" vert="horz" wrap="square" lIns="38100" tIns="19050" rIns="38100" bIns="19050" anchor="ctr" anchorCtr="1" compatLnSpc="0"/>
        <a:lstStyle/>
        <a:p>
          <a:pPr algn="ctr" rtl="0">
            <a:defRPr sz="1400" b="0" i="0" u="none" strike="noStrike" kern="1200" spc="0" baseline="0">
              <a:solidFill>
                <a:sysClr val="windowText" lastClr="000000">
                  <a:lumMod val="65000"/>
                  <a:lumOff val="35000"/>
                </a:sysClr>
              </a:solidFill>
              <a:latin typeface="+mn-lt"/>
              <a:ea typeface="+mn-ea"/>
              <a:cs typeface="+mn-cs"/>
            </a:defRPr>
          </a:pPr>
          <a:r>
            <a:rPr kumimoji="0" lang="en-US" sz="1400" b="0" i="0" u="none" strike="noStrike" kern="1200" cap="none" spc="0" normalizeH="0" baseline="0" noProof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Calibri" panose="020F0502020204030204"/>
            </a:rPr>
            <a:t>Perceived Impact by Funding Source</a:t>
          </a:r>
        </a:p>
      </cx:txPr>
    </cx:title>
    <cx:plotArea>
      <cx:plotAreaRegion>
        <cx:series layoutId="boxWhisker" uniqueId="{9F9A7906-6E77-45C6-878E-92F06549745A}">
          <cx:tx>
            <cx:txData>
              <cx:f>Sheet1!$A$8</cx:f>
              <cx:v>Funding: Faith Based</cx:v>
            </cx:txData>
          </cx:tx>
          <cx:spPr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cx:spPr>
          <cx:dataId val="0"/>
          <cx:layoutPr>
            <cx:statistics quartileMethod="exclusive"/>
          </cx:layoutPr>
        </cx:series>
        <cx:series layoutId="boxWhisker" uniqueId="{0BCAD721-2D62-4B1C-BF16-C8133486EF21}">
          <cx:tx>
            <cx:txData>
              <cx:f>Sheet1!$A$9</cx:f>
              <cx:v>Funding: Federal</cx:v>
            </cx:txData>
          </cx:tx>
          <cx:spPr>
            <a:solidFill>
              <a:srgbClr val="92D050"/>
            </a:solidFill>
            <a:ln>
              <a:solidFill>
                <a:srgbClr val="92D050"/>
              </a:solidFill>
            </a:ln>
          </cx:spPr>
          <cx:dataId val="1"/>
          <cx:layoutPr>
            <cx:statistics quartileMethod="exclusive"/>
          </cx:layoutPr>
        </cx:series>
        <cx:series layoutId="boxWhisker" uniqueId="{BBC28341-98A5-448F-ADE7-157847CA8A8C}">
          <cx:tx>
            <cx:txData>
              <cx:f>Sheet1!$A$10</cx:f>
              <cx:v>Funding: For Profit</cx:v>
            </cx:txData>
          </cx:tx>
          <cx:spPr>
            <a:solidFill>
              <a:srgbClr val="FFC000"/>
            </a:solidFill>
            <a:ln>
              <a:solidFill>
                <a:srgbClr val="FFC000"/>
              </a:solidFill>
            </a:ln>
          </cx:spPr>
          <cx:dataId val="2"/>
          <cx:layoutPr>
            <cx:statistics quartileMethod="exclusive"/>
          </cx:layoutPr>
        </cx:series>
        <cx:series layoutId="boxWhisker" uniqueId="{DB397B97-6323-4FC2-BE20-6ACCA5CA7CF1}">
          <cx:tx>
            <cx:txData>
              <cx:f>Sheet1!$A$11</cx:f>
              <cx:v>Funding: Non Profit</cx:v>
            </cx:txData>
          </cx:tx>
          <cx:spPr>
            <a:solidFill>
              <a:srgbClr val="00B0F0"/>
            </a:solidFill>
            <a:ln>
              <a:solidFill>
                <a:srgbClr val="00B0F0"/>
              </a:solidFill>
            </a:ln>
          </cx:spPr>
          <cx:dataId val="3"/>
          <cx:layoutPr>
            <cx:statistics quartileMethod="exclusive"/>
          </cx:layoutPr>
        </cx:series>
      </cx:plotAreaRegion>
      <cx:axis id="0">
        <cx:catScaling gapWidth="2.19000006"/>
        <cx:tickLabels/>
      </cx:axis>
      <cx:axis id="1">
        <cx:valScaling/>
        <cx:majorGridlines>
          <cx:spPr>
            <a:ln>
              <a:noFill/>
            </a:ln>
          </cx:spPr>
        </cx:majorGridlines>
        <cx:tickLabels/>
      </cx:axis>
    </cx:plotArea>
    <cx:legend pos="t" align="ctr" overlay="0"/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3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cs:styleClr val="auto"/>
    </cs:fontRef>
    <cs:spPr/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 w="9575">
        <a:solidFill>
          <a:schemeClr val="lt1">
            <a:lumMod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19050" cap="rnd" cmpd="sng" algn="ctr">
        <a:solidFill>
          <a:schemeClr val="phClr">
            <a:shade val="95000"/>
            <a:satMod val="105000"/>
          </a:schemeClr>
        </a:solidFill>
        <a:round/>
      </a:ln>
    </cs:spPr>
  </cs:dataPointLine>
  <cs:dataPointMarker>
    <cs:lnRef idx="0"/>
    <cs:fillRef idx="0"/>
    <cs:effectRef idx="0"/>
    <cs:fontRef idx="minor">
      <a:schemeClr val="dk1"/>
    </cs:fontRef>
    <cs:spPr>
      <a:solidFill>
        <a:schemeClr val="lt1"/>
      </a:solidFill>
    </cs:spPr>
  </cs:dataPointMarker>
  <cs:dataPointMarkerLayout symbol="circle" size="17"/>
  <cs:dataPointWireframe>
    <cs:lnRef idx="0">
      <cs:styleClr val="auto"/>
    </cs:lnRef>
    <cs:fillRef idx="1"/>
    <cs:effectRef idx="0"/>
    <cs:fontRef idx="minor">
      <a:schemeClr val="dk1"/>
    </cs:fontRef>
    <cs:spPr>
      <a:ln w="9525">
        <a:solidFill>
          <a:schemeClr val="phClr"/>
        </a:solidFill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dk1"/>
    </cs:fontRef>
    <cs:defRPr sz="1440" b="0" kern="1200" cap="all" spc="0" baseline="0">
      <a:gradFill>
        <a:gsLst>
          <a:gs pos="0">
            <a:schemeClr val="dk1">
              <a:lumMod val="50000"/>
              <a:lumOff val="50000"/>
            </a:schemeClr>
          </a:gs>
          <a:gs pos="100000">
            <a:schemeClr val="dk1">
              <a:lumMod val="85000"/>
              <a:lumOff val="15000"/>
            </a:schemeClr>
          </a:gs>
        </a:gsLst>
        <a:lin ang="5400000" scaled="0"/>
      </a:gradFill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C60D1D-B2C8-403B-BC33-1F8F3008D3AE}" type="doc">
      <dgm:prSet loTypeId="urn:microsoft.com/office/officeart/2005/8/layout/h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5EB632F1-B8E1-466D-AF9A-0B11326699AD}">
      <dgm:prSet phldrT="[Text]" custT="1"/>
      <dgm:spPr/>
      <dgm:t>
        <a:bodyPr/>
        <a:lstStyle/>
        <a:p>
          <a:pPr algn="l"/>
          <a:r>
            <a:rPr lang="en-US" sz="3200" b="1" dirty="0"/>
            <a:t>Program development</a:t>
          </a:r>
        </a:p>
      </dgm:t>
    </dgm:pt>
    <dgm:pt modelId="{947B9B4C-849B-484E-A3AA-ECDFB8E8188B}" type="parTrans" cxnId="{06069095-3A7E-4841-9B8C-F57F1664B414}">
      <dgm:prSet/>
      <dgm:spPr/>
      <dgm:t>
        <a:bodyPr/>
        <a:lstStyle/>
        <a:p>
          <a:endParaRPr lang="en-US"/>
        </a:p>
      </dgm:t>
    </dgm:pt>
    <dgm:pt modelId="{B26E1F57-7505-4221-9BAC-A2BF49A33A0B}" type="sibTrans" cxnId="{06069095-3A7E-4841-9B8C-F57F1664B414}">
      <dgm:prSet/>
      <dgm:spPr/>
      <dgm:t>
        <a:bodyPr/>
        <a:lstStyle/>
        <a:p>
          <a:endParaRPr lang="en-US"/>
        </a:p>
      </dgm:t>
    </dgm:pt>
    <dgm:pt modelId="{D3E95B4D-2AB1-4825-9CE0-A195032E20A3}">
      <dgm:prSet phldrT="[Text]"/>
      <dgm:spPr/>
      <dgm:t>
        <a:bodyPr/>
        <a:lstStyle/>
        <a:p>
          <a:r>
            <a:rPr lang="en-US" dirty="0"/>
            <a:t>Previous research on subgroups can help develop targeted content </a:t>
          </a:r>
        </a:p>
      </dgm:t>
    </dgm:pt>
    <dgm:pt modelId="{BBBEDB0D-8DCE-45CD-B9A7-58E956B7CF11}" type="parTrans" cxnId="{9641CAD6-B23B-4C12-84A9-47EFA1BC0228}">
      <dgm:prSet/>
      <dgm:spPr/>
      <dgm:t>
        <a:bodyPr/>
        <a:lstStyle/>
        <a:p>
          <a:endParaRPr lang="en-US"/>
        </a:p>
      </dgm:t>
    </dgm:pt>
    <dgm:pt modelId="{BEA9F852-F991-4319-A60C-943F52FEAD93}" type="sibTrans" cxnId="{9641CAD6-B23B-4C12-84A9-47EFA1BC0228}">
      <dgm:prSet/>
      <dgm:spPr/>
      <dgm:t>
        <a:bodyPr/>
        <a:lstStyle/>
        <a:p>
          <a:endParaRPr lang="en-US"/>
        </a:p>
      </dgm:t>
    </dgm:pt>
    <dgm:pt modelId="{8674FC9D-F369-4C70-9023-6A1AD8A35449}">
      <dgm:prSet phldrT="[Text]" custT="1"/>
      <dgm:spPr/>
      <dgm:t>
        <a:bodyPr/>
        <a:lstStyle/>
        <a:p>
          <a:pPr algn="l"/>
          <a:r>
            <a:rPr lang="en-US" sz="3200" b="1" dirty="0"/>
            <a:t>Program Improvement</a:t>
          </a:r>
        </a:p>
      </dgm:t>
    </dgm:pt>
    <dgm:pt modelId="{D9C6A443-781C-456D-A40C-2B775BD3AAE5}" type="parTrans" cxnId="{6B1DC7E6-E1F7-425B-9E7C-35392CBD8B00}">
      <dgm:prSet/>
      <dgm:spPr/>
      <dgm:t>
        <a:bodyPr/>
        <a:lstStyle/>
        <a:p>
          <a:endParaRPr lang="en-US"/>
        </a:p>
      </dgm:t>
    </dgm:pt>
    <dgm:pt modelId="{D22C1677-4F5D-4E2C-A7D4-63565266DE69}" type="sibTrans" cxnId="{6B1DC7E6-E1F7-425B-9E7C-35392CBD8B00}">
      <dgm:prSet/>
      <dgm:spPr/>
      <dgm:t>
        <a:bodyPr/>
        <a:lstStyle/>
        <a:p>
          <a:endParaRPr lang="en-US"/>
        </a:p>
      </dgm:t>
    </dgm:pt>
    <dgm:pt modelId="{F2979743-C5FA-4F4C-A873-41FA5C8AB906}">
      <dgm:prSet phldrT="[Text]"/>
      <dgm:spPr/>
      <dgm:t>
        <a:bodyPr/>
        <a:lstStyle/>
        <a:p>
          <a:r>
            <a:rPr lang="en-US" dirty="0"/>
            <a:t>Subgroup analyses can identify types of people not benefitting from an intervention who it needs to better address</a:t>
          </a:r>
        </a:p>
      </dgm:t>
    </dgm:pt>
    <dgm:pt modelId="{16C97528-BCFF-4FD5-97D3-DCF82D2E37B4}" type="parTrans" cxnId="{C48A9729-C367-4457-99CE-89260A1EBAC4}">
      <dgm:prSet/>
      <dgm:spPr/>
      <dgm:t>
        <a:bodyPr/>
        <a:lstStyle/>
        <a:p>
          <a:endParaRPr lang="en-US"/>
        </a:p>
      </dgm:t>
    </dgm:pt>
    <dgm:pt modelId="{51735D5F-FF12-4310-8C15-58EB1F19A2E8}" type="sibTrans" cxnId="{C48A9729-C367-4457-99CE-89260A1EBAC4}">
      <dgm:prSet/>
      <dgm:spPr/>
      <dgm:t>
        <a:bodyPr/>
        <a:lstStyle/>
        <a:p>
          <a:endParaRPr lang="en-US"/>
        </a:p>
      </dgm:t>
    </dgm:pt>
    <dgm:pt modelId="{9A9B9E1D-6735-41A8-A3AC-C671B88B67C1}" type="pres">
      <dgm:prSet presAssocID="{49C60D1D-B2C8-403B-BC33-1F8F3008D3AE}" presName="Name0" presStyleCnt="0">
        <dgm:presLayoutVars>
          <dgm:dir/>
          <dgm:animLvl val="lvl"/>
          <dgm:resizeHandles val="exact"/>
        </dgm:presLayoutVars>
      </dgm:prSet>
      <dgm:spPr/>
    </dgm:pt>
    <dgm:pt modelId="{64C0631E-A1A0-4C9E-B570-101788A35858}" type="pres">
      <dgm:prSet presAssocID="{5EB632F1-B8E1-466D-AF9A-0B11326699AD}" presName="composite" presStyleCnt="0"/>
      <dgm:spPr/>
    </dgm:pt>
    <dgm:pt modelId="{0BEAA564-5969-4C93-BE49-E89959B9B2A1}" type="pres">
      <dgm:prSet presAssocID="{5EB632F1-B8E1-466D-AF9A-0B11326699AD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B91D0311-1484-49D1-BB67-0AB04290E095}" type="pres">
      <dgm:prSet presAssocID="{5EB632F1-B8E1-466D-AF9A-0B11326699AD}" presName="desTx" presStyleLbl="alignAccFollowNode1" presStyleIdx="0" presStyleCnt="2">
        <dgm:presLayoutVars>
          <dgm:bulletEnabled val="1"/>
        </dgm:presLayoutVars>
      </dgm:prSet>
      <dgm:spPr/>
    </dgm:pt>
    <dgm:pt modelId="{BB7A3103-7918-4590-A29F-759F13AD261B}" type="pres">
      <dgm:prSet presAssocID="{B26E1F57-7505-4221-9BAC-A2BF49A33A0B}" presName="space" presStyleCnt="0"/>
      <dgm:spPr/>
    </dgm:pt>
    <dgm:pt modelId="{A6B1BB27-1F65-4940-B544-ED6FD84125CA}" type="pres">
      <dgm:prSet presAssocID="{8674FC9D-F369-4C70-9023-6A1AD8A35449}" presName="composite" presStyleCnt="0"/>
      <dgm:spPr/>
    </dgm:pt>
    <dgm:pt modelId="{486F0825-DE14-43D0-8F4C-F91F208CA3E2}" type="pres">
      <dgm:prSet presAssocID="{8674FC9D-F369-4C70-9023-6A1AD8A35449}" presName="parTx" presStyleLbl="alignNode1" presStyleIdx="1" presStyleCnt="2" custLinFactNeighborX="2603">
        <dgm:presLayoutVars>
          <dgm:chMax val="0"/>
          <dgm:chPref val="0"/>
          <dgm:bulletEnabled val="1"/>
        </dgm:presLayoutVars>
      </dgm:prSet>
      <dgm:spPr/>
    </dgm:pt>
    <dgm:pt modelId="{96825432-9C1F-4A40-88AC-93F1FC2900C1}" type="pres">
      <dgm:prSet presAssocID="{8674FC9D-F369-4C70-9023-6A1AD8A35449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C48A9729-C367-4457-99CE-89260A1EBAC4}" srcId="{8674FC9D-F369-4C70-9023-6A1AD8A35449}" destId="{F2979743-C5FA-4F4C-A873-41FA5C8AB906}" srcOrd="0" destOrd="0" parTransId="{16C97528-BCFF-4FD5-97D3-DCF82D2E37B4}" sibTransId="{51735D5F-FF12-4310-8C15-58EB1F19A2E8}"/>
    <dgm:cxn modelId="{5541716D-4C50-490A-B746-E6754E60445A}" type="presOf" srcId="{F2979743-C5FA-4F4C-A873-41FA5C8AB906}" destId="{96825432-9C1F-4A40-88AC-93F1FC2900C1}" srcOrd="0" destOrd="0" presId="urn:microsoft.com/office/officeart/2005/8/layout/hList1"/>
    <dgm:cxn modelId="{EB12804F-E0D8-42F3-BCF8-6D167E29A2C4}" type="presOf" srcId="{5EB632F1-B8E1-466D-AF9A-0B11326699AD}" destId="{0BEAA564-5969-4C93-BE49-E89959B9B2A1}" srcOrd="0" destOrd="0" presId="urn:microsoft.com/office/officeart/2005/8/layout/hList1"/>
    <dgm:cxn modelId="{C8DBB172-300D-4DC1-9041-0E4B3081F5A0}" type="presOf" srcId="{8674FC9D-F369-4C70-9023-6A1AD8A35449}" destId="{486F0825-DE14-43D0-8F4C-F91F208CA3E2}" srcOrd="0" destOrd="0" presId="urn:microsoft.com/office/officeart/2005/8/layout/hList1"/>
    <dgm:cxn modelId="{33A20988-1FC8-476D-B687-CA63A2EE08B3}" type="presOf" srcId="{D3E95B4D-2AB1-4825-9CE0-A195032E20A3}" destId="{B91D0311-1484-49D1-BB67-0AB04290E095}" srcOrd="0" destOrd="0" presId="urn:microsoft.com/office/officeart/2005/8/layout/hList1"/>
    <dgm:cxn modelId="{06069095-3A7E-4841-9B8C-F57F1664B414}" srcId="{49C60D1D-B2C8-403B-BC33-1F8F3008D3AE}" destId="{5EB632F1-B8E1-466D-AF9A-0B11326699AD}" srcOrd="0" destOrd="0" parTransId="{947B9B4C-849B-484E-A3AA-ECDFB8E8188B}" sibTransId="{B26E1F57-7505-4221-9BAC-A2BF49A33A0B}"/>
    <dgm:cxn modelId="{39DB95C2-A4B3-4115-B655-189E07DE9B7C}" type="presOf" srcId="{49C60D1D-B2C8-403B-BC33-1F8F3008D3AE}" destId="{9A9B9E1D-6735-41A8-A3AC-C671B88B67C1}" srcOrd="0" destOrd="0" presId="urn:microsoft.com/office/officeart/2005/8/layout/hList1"/>
    <dgm:cxn modelId="{9641CAD6-B23B-4C12-84A9-47EFA1BC0228}" srcId="{5EB632F1-B8E1-466D-AF9A-0B11326699AD}" destId="{D3E95B4D-2AB1-4825-9CE0-A195032E20A3}" srcOrd="0" destOrd="0" parTransId="{BBBEDB0D-8DCE-45CD-B9A7-58E956B7CF11}" sibTransId="{BEA9F852-F991-4319-A60C-943F52FEAD93}"/>
    <dgm:cxn modelId="{6B1DC7E6-E1F7-425B-9E7C-35392CBD8B00}" srcId="{49C60D1D-B2C8-403B-BC33-1F8F3008D3AE}" destId="{8674FC9D-F369-4C70-9023-6A1AD8A35449}" srcOrd="1" destOrd="0" parTransId="{D9C6A443-781C-456D-A40C-2B775BD3AAE5}" sibTransId="{D22C1677-4F5D-4E2C-A7D4-63565266DE69}"/>
    <dgm:cxn modelId="{4EC29E22-014A-41C0-9C07-E7538B0DB1A7}" type="presParOf" srcId="{9A9B9E1D-6735-41A8-A3AC-C671B88B67C1}" destId="{64C0631E-A1A0-4C9E-B570-101788A35858}" srcOrd="0" destOrd="0" presId="urn:microsoft.com/office/officeart/2005/8/layout/hList1"/>
    <dgm:cxn modelId="{C3100BB3-C61C-4BC2-A8FD-A6F5C39023C9}" type="presParOf" srcId="{64C0631E-A1A0-4C9E-B570-101788A35858}" destId="{0BEAA564-5969-4C93-BE49-E89959B9B2A1}" srcOrd="0" destOrd="0" presId="urn:microsoft.com/office/officeart/2005/8/layout/hList1"/>
    <dgm:cxn modelId="{CA187F3F-92B2-441B-B685-2016A534D590}" type="presParOf" srcId="{64C0631E-A1A0-4C9E-B570-101788A35858}" destId="{B91D0311-1484-49D1-BB67-0AB04290E095}" srcOrd="1" destOrd="0" presId="urn:microsoft.com/office/officeart/2005/8/layout/hList1"/>
    <dgm:cxn modelId="{0EEE3B2C-97F7-46EF-8AA9-BF5EB9791A1E}" type="presParOf" srcId="{9A9B9E1D-6735-41A8-A3AC-C671B88B67C1}" destId="{BB7A3103-7918-4590-A29F-759F13AD261B}" srcOrd="1" destOrd="0" presId="urn:microsoft.com/office/officeart/2005/8/layout/hList1"/>
    <dgm:cxn modelId="{121FCAF0-1008-4CC2-AEE6-5DC3DAB4585F}" type="presParOf" srcId="{9A9B9E1D-6735-41A8-A3AC-C671B88B67C1}" destId="{A6B1BB27-1F65-4940-B544-ED6FD84125CA}" srcOrd="2" destOrd="0" presId="urn:microsoft.com/office/officeart/2005/8/layout/hList1"/>
    <dgm:cxn modelId="{C5062868-EA44-4509-9624-43962963160A}" type="presParOf" srcId="{A6B1BB27-1F65-4940-B544-ED6FD84125CA}" destId="{486F0825-DE14-43D0-8F4C-F91F208CA3E2}" srcOrd="0" destOrd="0" presId="urn:microsoft.com/office/officeart/2005/8/layout/hList1"/>
    <dgm:cxn modelId="{24194081-579D-4F74-BB92-1AFBFFFC352E}" type="presParOf" srcId="{A6B1BB27-1F65-4940-B544-ED6FD84125CA}" destId="{96825432-9C1F-4A40-88AC-93F1FC2900C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9C60D1D-B2C8-403B-BC33-1F8F3008D3AE}" type="doc">
      <dgm:prSet loTypeId="urn:microsoft.com/office/officeart/2005/8/layout/h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5EB632F1-B8E1-466D-AF9A-0B11326699AD}">
      <dgm:prSet phldrT="[Text]"/>
      <dgm:spPr/>
      <dgm:t>
        <a:bodyPr/>
        <a:lstStyle/>
        <a:p>
          <a:r>
            <a:rPr lang="en-US" dirty="0"/>
            <a:t>Situation 1</a:t>
          </a:r>
        </a:p>
      </dgm:t>
    </dgm:pt>
    <dgm:pt modelId="{947B9B4C-849B-484E-A3AA-ECDFB8E8188B}" type="parTrans" cxnId="{06069095-3A7E-4841-9B8C-F57F1664B414}">
      <dgm:prSet/>
      <dgm:spPr/>
      <dgm:t>
        <a:bodyPr/>
        <a:lstStyle/>
        <a:p>
          <a:endParaRPr lang="en-US"/>
        </a:p>
      </dgm:t>
    </dgm:pt>
    <dgm:pt modelId="{B26E1F57-7505-4221-9BAC-A2BF49A33A0B}" type="sibTrans" cxnId="{06069095-3A7E-4841-9B8C-F57F1664B414}">
      <dgm:prSet/>
      <dgm:spPr/>
      <dgm:t>
        <a:bodyPr/>
        <a:lstStyle/>
        <a:p>
          <a:endParaRPr lang="en-US"/>
        </a:p>
      </dgm:t>
    </dgm:pt>
    <dgm:pt modelId="{D3E95B4D-2AB1-4825-9CE0-A195032E20A3}">
      <dgm:prSet phldrT="[Text]"/>
      <dgm:spPr/>
      <dgm:t>
        <a:bodyPr/>
        <a:lstStyle/>
        <a:p>
          <a:r>
            <a:rPr lang="en-US" dirty="0"/>
            <a:t>Have general idea what subgroups exist…</a:t>
          </a:r>
        </a:p>
      </dgm:t>
    </dgm:pt>
    <dgm:pt modelId="{BBBEDB0D-8DCE-45CD-B9A7-58E956B7CF11}" type="parTrans" cxnId="{9641CAD6-B23B-4C12-84A9-47EFA1BC0228}">
      <dgm:prSet/>
      <dgm:spPr/>
      <dgm:t>
        <a:bodyPr/>
        <a:lstStyle/>
        <a:p>
          <a:endParaRPr lang="en-US"/>
        </a:p>
      </dgm:t>
    </dgm:pt>
    <dgm:pt modelId="{BEA9F852-F991-4319-A60C-943F52FEAD93}" type="sibTrans" cxnId="{9641CAD6-B23B-4C12-84A9-47EFA1BC0228}">
      <dgm:prSet/>
      <dgm:spPr/>
      <dgm:t>
        <a:bodyPr/>
        <a:lstStyle/>
        <a:p>
          <a:endParaRPr lang="en-US"/>
        </a:p>
      </dgm:t>
    </dgm:pt>
    <dgm:pt modelId="{8674FC9D-F369-4C70-9023-6A1AD8A35449}">
      <dgm:prSet phldrT="[Text]"/>
      <dgm:spPr/>
      <dgm:t>
        <a:bodyPr/>
        <a:lstStyle/>
        <a:p>
          <a:r>
            <a:rPr lang="en-US" dirty="0"/>
            <a:t>Situation 2</a:t>
          </a:r>
        </a:p>
      </dgm:t>
    </dgm:pt>
    <dgm:pt modelId="{D9C6A443-781C-456D-A40C-2B775BD3AAE5}" type="parTrans" cxnId="{6B1DC7E6-E1F7-425B-9E7C-35392CBD8B00}">
      <dgm:prSet/>
      <dgm:spPr/>
      <dgm:t>
        <a:bodyPr/>
        <a:lstStyle/>
        <a:p>
          <a:endParaRPr lang="en-US"/>
        </a:p>
      </dgm:t>
    </dgm:pt>
    <dgm:pt modelId="{D22C1677-4F5D-4E2C-A7D4-63565266DE69}" type="sibTrans" cxnId="{6B1DC7E6-E1F7-425B-9E7C-35392CBD8B00}">
      <dgm:prSet/>
      <dgm:spPr/>
      <dgm:t>
        <a:bodyPr/>
        <a:lstStyle/>
        <a:p>
          <a:endParaRPr lang="en-US"/>
        </a:p>
      </dgm:t>
    </dgm:pt>
    <dgm:pt modelId="{F2979743-C5FA-4F4C-A873-41FA5C8AB906}">
      <dgm:prSet phldrT="[Text]"/>
      <dgm:spPr/>
      <dgm:t>
        <a:bodyPr/>
        <a:lstStyle/>
        <a:p>
          <a:r>
            <a:rPr lang="en-US" dirty="0"/>
            <a:t>No clear theory about what subgroups exist…</a:t>
          </a:r>
        </a:p>
      </dgm:t>
    </dgm:pt>
    <dgm:pt modelId="{16C97528-BCFF-4FD5-97D3-DCF82D2E37B4}" type="parTrans" cxnId="{C48A9729-C367-4457-99CE-89260A1EBAC4}">
      <dgm:prSet/>
      <dgm:spPr/>
      <dgm:t>
        <a:bodyPr/>
        <a:lstStyle/>
        <a:p>
          <a:endParaRPr lang="en-US"/>
        </a:p>
      </dgm:t>
    </dgm:pt>
    <dgm:pt modelId="{51735D5F-FF12-4310-8C15-58EB1F19A2E8}" type="sibTrans" cxnId="{C48A9729-C367-4457-99CE-89260A1EBAC4}">
      <dgm:prSet/>
      <dgm:spPr/>
      <dgm:t>
        <a:bodyPr/>
        <a:lstStyle/>
        <a:p>
          <a:endParaRPr lang="en-US"/>
        </a:p>
      </dgm:t>
    </dgm:pt>
    <dgm:pt modelId="{4EAB91DA-5D60-47F4-9CA2-1F9B084E6A85}">
      <dgm:prSet phldrT="[Text]"/>
      <dgm:spPr/>
      <dgm:t>
        <a:bodyPr/>
        <a:lstStyle/>
        <a:p>
          <a:r>
            <a:rPr lang="en-US" dirty="0"/>
            <a:t>but do not know how variables combine to create them.</a:t>
          </a:r>
        </a:p>
      </dgm:t>
    </dgm:pt>
    <dgm:pt modelId="{B4D9C7EB-4B62-42A3-A5D8-C2E5738D7DEC}" type="parTrans" cxnId="{017518B2-72E3-4F7B-BCC9-2E3AB2765898}">
      <dgm:prSet/>
      <dgm:spPr/>
      <dgm:t>
        <a:bodyPr/>
        <a:lstStyle/>
        <a:p>
          <a:endParaRPr lang="en-US"/>
        </a:p>
      </dgm:t>
    </dgm:pt>
    <dgm:pt modelId="{47E0ED23-D63C-41B7-B378-A04A37FFCEAA}" type="sibTrans" cxnId="{017518B2-72E3-4F7B-BCC9-2E3AB2765898}">
      <dgm:prSet/>
      <dgm:spPr/>
      <dgm:t>
        <a:bodyPr/>
        <a:lstStyle/>
        <a:p>
          <a:endParaRPr lang="en-US"/>
        </a:p>
      </dgm:t>
    </dgm:pt>
    <dgm:pt modelId="{92AF52C4-BC15-4190-AE3E-5D857DA57FA4}">
      <dgm:prSet phldrT="[Text]"/>
      <dgm:spPr/>
      <dgm:t>
        <a:bodyPr/>
        <a:lstStyle/>
        <a:p>
          <a:r>
            <a:rPr lang="en-US" dirty="0"/>
            <a:t>just know relevant variables to use.</a:t>
          </a:r>
        </a:p>
      </dgm:t>
    </dgm:pt>
    <dgm:pt modelId="{235A4F08-E185-4B17-BDE4-97DB73E438E1}" type="parTrans" cxnId="{D03135C0-ED95-49EA-B727-74C3C57031A7}">
      <dgm:prSet/>
      <dgm:spPr/>
      <dgm:t>
        <a:bodyPr/>
        <a:lstStyle/>
        <a:p>
          <a:endParaRPr lang="en-US"/>
        </a:p>
      </dgm:t>
    </dgm:pt>
    <dgm:pt modelId="{2F356F30-F190-4951-9D04-7A4A0250FD7C}" type="sibTrans" cxnId="{D03135C0-ED95-49EA-B727-74C3C57031A7}">
      <dgm:prSet/>
      <dgm:spPr/>
      <dgm:t>
        <a:bodyPr/>
        <a:lstStyle/>
        <a:p>
          <a:endParaRPr lang="en-US"/>
        </a:p>
      </dgm:t>
    </dgm:pt>
    <dgm:pt modelId="{1376CA67-E406-4B31-8DAD-F61AB4AEBAFC}">
      <dgm:prSet phldrT="[Text]"/>
      <dgm:spPr/>
      <dgm:t>
        <a:bodyPr/>
        <a:lstStyle/>
        <a:p>
          <a:r>
            <a:rPr lang="en-US" dirty="0"/>
            <a:t>Exploratory!</a:t>
          </a:r>
        </a:p>
      </dgm:t>
    </dgm:pt>
    <dgm:pt modelId="{C2DE3B92-B31C-4F70-9696-6B215C22CA16}" type="parTrans" cxnId="{88366AFE-D3D7-4805-BAA5-EE3A82A55022}">
      <dgm:prSet/>
      <dgm:spPr/>
      <dgm:t>
        <a:bodyPr/>
        <a:lstStyle/>
        <a:p>
          <a:endParaRPr lang="en-US"/>
        </a:p>
      </dgm:t>
    </dgm:pt>
    <dgm:pt modelId="{2E27DAB7-224D-4F4A-95E0-404BF818A18B}" type="sibTrans" cxnId="{88366AFE-D3D7-4805-BAA5-EE3A82A55022}">
      <dgm:prSet/>
      <dgm:spPr/>
      <dgm:t>
        <a:bodyPr/>
        <a:lstStyle/>
        <a:p>
          <a:endParaRPr lang="en-US"/>
        </a:p>
      </dgm:t>
    </dgm:pt>
    <dgm:pt modelId="{9A9B9E1D-6735-41A8-A3AC-C671B88B67C1}" type="pres">
      <dgm:prSet presAssocID="{49C60D1D-B2C8-403B-BC33-1F8F3008D3AE}" presName="Name0" presStyleCnt="0">
        <dgm:presLayoutVars>
          <dgm:dir/>
          <dgm:animLvl val="lvl"/>
          <dgm:resizeHandles val="exact"/>
        </dgm:presLayoutVars>
      </dgm:prSet>
      <dgm:spPr/>
    </dgm:pt>
    <dgm:pt modelId="{64C0631E-A1A0-4C9E-B570-101788A35858}" type="pres">
      <dgm:prSet presAssocID="{5EB632F1-B8E1-466D-AF9A-0B11326699AD}" presName="composite" presStyleCnt="0"/>
      <dgm:spPr/>
    </dgm:pt>
    <dgm:pt modelId="{0BEAA564-5969-4C93-BE49-E89959B9B2A1}" type="pres">
      <dgm:prSet presAssocID="{5EB632F1-B8E1-466D-AF9A-0B11326699AD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B91D0311-1484-49D1-BB67-0AB04290E095}" type="pres">
      <dgm:prSet presAssocID="{5EB632F1-B8E1-466D-AF9A-0B11326699AD}" presName="desTx" presStyleLbl="alignAccFollowNode1" presStyleIdx="0" presStyleCnt="2">
        <dgm:presLayoutVars>
          <dgm:bulletEnabled val="1"/>
        </dgm:presLayoutVars>
      </dgm:prSet>
      <dgm:spPr/>
    </dgm:pt>
    <dgm:pt modelId="{BB7A3103-7918-4590-A29F-759F13AD261B}" type="pres">
      <dgm:prSet presAssocID="{B26E1F57-7505-4221-9BAC-A2BF49A33A0B}" presName="space" presStyleCnt="0"/>
      <dgm:spPr/>
    </dgm:pt>
    <dgm:pt modelId="{A6B1BB27-1F65-4940-B544-ED6FD84125CA}" type="pres">
      <dgm:prSet presAssocID="{8674FC9D-F369-4C70-9023-6A1AD8A35449}" presName="composite" presStyleCnt="0"/>
      <dgm:spPr/>
    </dgm:pt>
    <dgm:pt modelId="{486F0825-DE14-43D0-8F4C-F91F208CA3E2}" type="pres">
      <dgm:prSet presAssocID="{8674FC9D-F369-4C70-9023-6A1AD8A35449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96825432-9C1F-4A40-88AC-93F1FC2900C1}" type="pres">
      <dgm:prSet presAssocID="{8674FC9D-F369-4C70-9023-6A1AD8A35449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6E085B1A-02C5-46E7-B448-872C4070FA38}" type="presOf" srcId="{8674FC9D-F369-4C70-9023-6A1AD8A35449}" destId="{486F0825-DE14-43D0-8F4C-F91F208CA3E2}" srcOrd="0" destOrd="0" presId="urn:microsoft.com/office/officeart/2005/8/layout/hList1"/>
    <dgm:cxn modelId="{AEA9621A-14B9-4A1B-9EA0-471EC9264C72}" type="presOf" srcId="{1376CA67-E406-4B31-8DAD-F61AB4AEBAFC}" destId="{96825432-9C1F-4A40-88AC-93F1FC2900C1}" srcOrd="0" destOrd="2" presId="urn:microsoft.com/office/officeart/2005/8/layout/hList1"/>
    <dgm:cxn modelId="{C48A9729-C367-4457-99CE-89260A1EBAC4}" srcId="{8674FC9D-F369-4C70-9023-6A1AD8A35449}" destId="{F2979743-C5FA-4F4C-A873-41FA5C8AB906}" srcOrd="0" destOrd="0" parTransId="{16C97528-BCFF-4FD5-97D3-DCF82D2E37B4}" sibTransId="{51735D5F-FF12-4310-8C15-58EB1F19A2E8}"/>
    <dgm:cxn modelId="{1B79EF30-CF77-4A0C-8069-334B0B457205}" type="presOf" srcId="{5EB632F1-B8E1-466D-AF9A-0B11326699AD}" destId="{0BEAA564-5969-4C93-BE49-E89959B9B2A1}" srcOrd="0" destOrd="0" presId="urn:microsoft.com/office/officeart/2005/8/layout/hList1"/>
    <dgm:cxn modelId="{7FB7D66A-3D15-4B66-ACE2-F13D47C0920B}" type="presOf" srcId="{F2979743-C5FA-4F4C-A873-41FA5C8AB906}" destId="{96825432-9C1F-4A40-88AC-93F1FC2900C1}" srcOrd="0" destOrd="0" presId="urn:microsoft.com/office/officeart/2005/8/layout/hList1"/>
    <dgm:cxn modelId="{1131F284-7E04-4A40-9E77-96C105D61436}" type="presOf" srcId="{92AF52C4-BC15-4190-AE3E-5D857DA57FA4}" destId="{96825432-9C1F-4A40-88AC-93F1FC2900C1}" srcOrd="0" destOrd="1" presId="urn:microsoft.com/office/officeart/2005/8/layout/hList1"/>
    <dgm:cxn modelId="{38B73787-A5B9-4CA6-B664-B74DB4F5EA58}" type="presOf" srcId="{49C60D1D-B2C8-403B-BC33-1F8F3008D3AE}" destId="{9A9B9E1D-6735-41A8-A3AC-C671B88B67C1}" srcOrd="0" destOrd="0" presId="urn:microsoft.com/office/officeart/2005/8/layout/hList1"/>
    <dgm:cxn modelId="{06069095-3A7E-4841-9B8C-F57F1664B414}" srcId="{49C60D1D-B2C8-403B-BC33-1F8F3008D3AE}" destId="{5EB632F1-B8E1-466D-AF9A-0B11326699AD}" srcOrd="0" destOrd="0" parTransId="{947B9B4C-849B-484E-A3AA-ECDFB8E8188B}" sibTransId="{B26E1F57-7505-4221-9BAC-A2BF49A33A0B}"/>
    <dgm:cxn modelId="{017518B2-72E3-4F7B-BCC9-2E3AB2765898}" srcId="{5EB632F1-B8E1-466D-AF9A-0B11326699AD}" destId="{4EAB91DA-5D60-47F4-9CA2-1F9B084E6A85}" srcOrd="1" destOrd="0" parTransId="{B4D9C7EB-4B62-42A3-A5D8-C2E5738D7DEC}" sibTransId="{47E0ED23-D63C-41B7-B378-A04A37FFCEAA}"/>
    <dgm:cxn modelId="{D03135C0-ED95-49EA-B727-74C3C57031A7}" srcId="{8674FC9D-F369-4C70-9023-6A1AD8A35449}" destId="{92AF52C4-BC15-4190-AE3E-5D857DA57FA4}" srcOrd="1" destOrd="0" parTransId="{235A4F08-E185-4B17-BDE4-97DB73E438E1}" sibTransId="{2F356F30-F190-4951-9D04-7A4A0250FD7C}"/>
    <dgm:cxn modelId="{9641CAD6-B23B-4C12-84A9-47EFA1BC0228}" srcId="{5EB632F1-B8E1-466D-AF9A-0B11326699AD}" destId="{D3E95B4D-2AB1-4825-9CE0-A195032E20A3}" srcOrd="0" destOrd="0" parTransId="{BBBEDB0D-8DCE-45CD-B9A7-58E956B7CF11}" sibTransId="{BEA9F852-F991-4319-A60C-943F52FEAD93}"/>
    <dgm:cxn modelId="{4FEE29E3-5D40-4157-BC2D-EA1A728B4956}" type="presOf" srcId="{D3E95B4D-2AB1-4825-9CE0-A195032E20A3}" destId="{B91D0311-1484-49D1-BB67-0AB04290E095}" srcOrd="0" destOrd="0" presId="urn:microsoft.com/office/officeart/2005/8/layout/hList1"/>
    <dgm:cxn modelId="{6B1DC7E6-E1F7-425B-9E7C-35392CBD8B00}" srcId="{49C60D1D-B2C8-403B-BC33-1F8F3008D3AE}" destId="{8674FC9D-F369-4C70-9023-6A1AD8A35449}" srcOrd="1" destOrd="0" parTransId="{D9C6A443-781C-456D-A40C-2B775BD3AAE5}" sibTransId="{D22C1677-4F5D-4E2C-A7D4-63565266DE69}"/>
    <dgm:cxn modelId="{88334AFA-48A7-4391-9790-7ECE5CD4D20C}" type="presOf" srcId="{4EAB91DA-5D60-47F4-9CA2-1F9B084E6A85}" destId="{B91D0311-1484-49D1-BB67-0AB04290E095}" srcOrd="0" destOrd="1" presId="urn:microsoft.com/office/officeart/2005/8/layout/hList1"/>
    <dgm:cxn modelId="{88366AFE-D3D7-4805-BAA5-EE3A82A55022}" srcId="{8674FC9D-F369-4C70-9023-6A1AD8A35449}" destId="{1376CA67-E406-4B31-8DAD-F61AB4AEBAFC}" srcOrd="2" destOrd="0" parTransId="{C2DE3B92-B31C-4F70-9696-6B215C22CA16}" sibTransId="{2E27DAB7-224D-4F4A-95E0-404BF818A18B}"/>
    <dgm:cxn modelId="{3FD58C7C-F5B8-48ED-959C-0697B4CC48BB}" type="presParOf" srcId="{9A9B9E1D-6735-41A8-A3AC-C671B88B67C1}" destId="{64C0631E-A1A0-4C9E-B570-101788A35858}" srcOrd="0" destOrd="0" presId="urn:microsoft.com/office/officeart/2005/8/layout/hList1"/>
    <dgm:cxn modelId="{301C9934-2507-4676-933A-4C36D62C68DD}" type="presParOf" srcId="{64C0631E-A1A0-4C9E-B570-101788A35858}" destId="{0BEAA564-5969-4C93-BE49-E89959B9B2A1}" srcOrd="0" destOrd="0" presId="urn:microsoft.com/office/officeart/2005/8/layout/hList1"/>
    <dgm:cxn modelId="{93DFF3A0-7751-4B5E-8E99-0D0EB2E4E6C8}" type="presParOf" srcId="{64C0631E-A1A0-4C9E-B570-101788A35858}" destId="{B91D0311-1484-49D1-BB67-0AB04290E095}" srcOrd="1" destOrd="0" presId="urn:microsoft.com/office/officeart/2005/8/layout/hList1"/>
    <dgm:cxn modelId="{D7A98077-34D1-41E4-8BB5-11198F695CB3}" type="presParOf" srcId="{9A9B9E1D-6735-41A8-A3AC-C671B88B67C1}" destId="{BB7A3103-7918-4590-A29F-759F13AD261B}" srcOrd="1" destOrd="0" presId="urn:microsoft.com/office/officeart/2005/8/layout/hList1"/>
    <dgm:cxn modelId="{7D31827E-ED47-46B3-BFA7-D856485D1FC0}" type="presParOf" srcId="{9A9B9E1D-6735-41A8-A3AC-C671B88B67C1}" destId="{A6B1BB27-1F65-4940-B544-ED6FD84125CA}" srcOrd="2" destOrd="0" presId="urn:microsoft.com/office/officeart/2005/8/layout/hList1"/>
    <dgm:cxn modelId="{16D507A9-44F7-4924-A142-CFAF33D6F2A4}" type="presParOf" srcId="{A6B1BB27-1F65-4940-B544-ED6FD84125CA}" destId="{486F0825-DE14-43D0-8F4C-F91F208CA3E2}" srcOrd="0" destOrd="0" presId="urn:microsoft.com/office/officeart/2005/8/layout/hList1"/>
    <dgm:cxn modelId="{B5FC5E28-A9A8-445A-A560-3EDB1FF2556D}" type="presParOf" srcId="{A6B1BB27-1F65-4940-B544-ED6FD84125CA}" destId="{96825432-9C1F-4A40-88AC-93F1FC2900C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88F5CBA-EC5D-4C92-B4C4-957D9E99048E}" type="doc">
      <dgm:prSet loTypeId="urn:microsoft.com/office/officeart/2005/8/layout/radial3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5C1D8245-F314-4AE8-AC9F-79BD402978FB}">
      <dgm:prSet phldrT="[Text]"/>
      <dgm:spPr/>
      <dgm:t>
        <a:bodyPr/>
        <a:lstStyle/>
        <a:p>
          <a:r>
            <a:rPr lang="en-US" dirty="0"/>
            <a:t>Sexual Safety Profile</a:t>
          </a:r>
        </a:p>
      </dgm:t>
    </dgm:pt>
    <dgm:pt modelId="{7995BA21-1841-4572-A17C-B82F2F9C3F33}" type="parTrans" cxnId="{7F6FE0F5-CF67-47F5-9877-974748109167}">
      <dgm:prSet/>
      <dgm:spPr/>
      <dgm:t>
        <a:bodyPr/>
        <a:lstStyle/>
        <a:p>
          <a:endParaRPr lang="en-US"/>
        </a:p>
      </dgm:t>
    </dgm:pt>
    <dgm:pt modelId="{CA78AEE9-38D1-4EAD-BFDF-12EA3B8B2056}" type="sibTrans" cxnId="{7F6FE0F5-CF67-47F5-9877-974748109167}">
      <dgm:prSet/>
      <dgm:spPr/>
      <dgm:t>
        <a:bodyPr/>
        <a:lstStyle/>
        <a:p>
          <a:endParaRPr lang="en-US"/>
        </a:p>
      </dgm:t>
    </dgm:pt>
    <dgm:pt modelId="{1AD83486-B4B7-4E9D-A735-613BF0BBA6DE}">
      <dgm:prSet phldrT="[Text]"/>
      <dgm:spPr/>
      <dgm:t>
        <a:bodyPr/>
        <a:lstStyle/>
        <a:p>
          <a:r>
            <a:rPr lang="en-US" dirty="0"/>
            <a:t>Number of Partners</a:t>
          </a:r>
        </a:p>
      </dgm:t>
    </dgm:pt>
    <dgm:pt modelId="{7339844D-0BA7-4382-B7DB-6E7A7C6832D3}" type="parTrans" cxnId="{94D20663-D3CA-4D84-B1F1-39979775542B}">
      <dgm:prSet/>
      <dgm:spPr/>
      <dgm:t>
        <a:bodyPr/>
        <a:lstStyle/>
        <a:p>
          <a:endParaRPr lang="en-US"/>
        </a:p>
      </dgm:t>
    </dgm:pt>
    <dgm:pt modelId="{18480555-0CC6-4E8D-9D8E-CF363741D5A9}" type="sibTrans" cxnId="{94D20663-D3CA-4D84-B1F1-39979775542B}">
      <dgm:prSet/>
      <dgm:spPr/>
      <dgm:t>
        <a:bodyPr/>
        <a:lstStyle/>
        <a:p>
          <a:endParaRPr lang="en-US"/>
        </a:p>
      </dgm:t>
    </dgm:pt>
    <dgm:pt modelId="{CA05F48F-09E6-4770-9333-01F9138561BF}">
      <dgm:prSet phldrT="[Text]"/>
      <dgm:spPr/>
      <dgm:t>
        <a:bodyPr/>
        <a:lstStyle/>
        <a:p>
          <a:r>
            <a:rPr lang="en-US" dirty="0"/>
            <a:t>Used Barriers</a:t>
          </a:r>
        </a:p>
      </dgm:t>
    </dgm:pt>
    <dgm:pt modelId="{51C03889-165F-40C9-AA3D-9B4A6F9AF7A9}" type="parTrans" cxnId="{422049D1-1909-483F-8C68-393688651F58}">
      <dgm:prSet/>
      <dgm:spPr/>
      <dgm:t>
        <a:bodyPr/>
        <a:lstStyle/>
        <a:p>
          <a:endParaRPr lang="en-US"/>
        </a:p>
      </dgm:t>
    </dgm:pt>
    <dgm:pt modelId="{0E9CBE0E-A7A1-40CF-80A4-9F71C08446AB}" type="sibTrans" cxnId="{422049D1-1909-483F-8C68-393688651F58}">
      <dgm:prSet/>
      <dgm:spPr/>
      <dgm:t>
        <a:bodyPr/>
        <a:lstStyle/>
        <a:p>
          <a:endParaRPr lang="en-US"/>
        </a:p>
      </dgm:t>
    </dgm:pt>
    <dgm:pt modelId="{8693DA9D-5F6F-40AC-8B57-4C99E8D8B6A8}">
      <dgm:prSet phldrT="[Text]"/>
      <dgm:spPr/>
      <dgm:t>
        <a:bodyPr/>
        <a:lstStyle/>
        <a:p>
          <a:r>
            <a:rPr lang="en-US" dirty="0"/>
            <a:t>Talked about safer sex</a:t>
          </a:r>
        </a:p>
      </dgm:t>
    </dgm:pt>
    <dgm:pt modelId="{22CF69F3-9A8F-4AD1-8285-1760FBAC013A}" type="parTrans" cxnId="{EA5A312C-CDC5-4874-9D60-C989A1B0C62A}">
      <dgm:prSet/>
      <dgm:spPr/>
      <dgm:t>
        <a:bodyPr/>
        <a:lstStyle/>
        <a:p>
          <a:endParaRPr lang="en-US"/>
        </a:p>
      </dgm:t>
    </dgm:pt>
    <dgm:pt modelId="{BB2C6534-C3D4-4F1C-9348-BDA3D2D9BB45}" type="sibTrans" cxnId="{EA5A312C-CDC5-4874-9D60-C989A1B0C62A}">
      <dgm:prSet/>
      <dgm:spPr/>
      <dgm:t>
        <a:bodyPr/>
        <a:lstStyle/>
        <a:p>
          <a:endParaRPr lang="en-US"/>
        </a:p>
      </dgm:t>
    </dgm:pt>
    <dgm:pt modelId="{19AA5BF7-10A1-4A5E-BD1D-2050DF9AEB6E}">
      <dgm:prSet phldrT="[Text]"/>
      <dgm:spPr/>
      <dgm:t>
        <a:bodyPr/>
        <a:lstStyle/>
        <a:p>
          <a:r>
            <a:rPr lang="en-US" dirty="0"/>
            <a:t>Other  sexual safety strategies</a:t>
          </a:r>
        </a:p>
      </dgm:t>
    </dgm:pt>
    <dgm:pt modelId="{A780A1ED-EC61-41D0-B57A-BBF4BF905935}" type="parTrans" cxnId="{37EC7FE2-287E-4D95-B542-B58C90E7D8A2}">
      <dgm:prSet/>
      <dgm:spPr/>
      <dgm:t>
        <a:bodyPr/>
        <a:lstStyle/>
        <a:p>
          <a:endParaRPr lang="en-US"/>
        </a:p>
      </dgm:t>
    </dgm:pt>
    <dgm:pt modelId="{51E277DD-CCF6-41FB-AA97-C2E9B1746213}" type="sibTrans" cxnId="{37EC7FE2-287E-4D95-B542-B58C90E7D8A2}">
      <dgm:prSet/>
      <dgm:spPr/>
      <dgm:t>
        <a:bodyPr/>
        <a:lstStyle/>
        <a:p>
          <a:endParaRPr lang="en-US"/>
        </a:p>
      </dgm:t>
    </dgm:pt>
    <dgm:pt modelId="{AD7989A2-8900-42F1-BE98-0504F2CBAC27}">
      <dgm:prSet phldrT="[Text]"/>
      <dgm:spPr/>
      <dgm:t>
        <a:bodyPr/>
        <a:lstStyle/>
        <a:p>
          <a:r>
            <a:rPr lang="en-US" dirty="0"/>
            <a:t>Agreed to get STI tests</a:t>
          </a:r>
        </a:p>
      </dgm:t>
    </dgm:pt>
    <dgm:pt modelId="{DA1BA29E-4872-4019-AB21-87FB421C3DB4}" type="parTrans" cxnId="{3A36CEE4-1707-4DAC-9648-C5570022AE29}">
      <dgm:prSet/>
      <dgm:spPr/>
      <dgm:t>
        <a:bodyPr/>
        <a:lstStyle/>
        <a:p>
          <a:endParaRPr lang="en-US"/>
        </a:p>
      </dgm:t>
    </dgm:pt>
    <dgm:pt modelId="{50824191-FD1B-4D2A-8D0E-516CEDCAD5DA}" type="sibTrans" cxnId="{3A36CEE4-1707-4DAC-9648-C5570022AE29}">
      <dgm:prSet/>
      <dgm:spPr/>
      <dgm:t>
        <a:bodyPr/>
        <a:lstStyle/>
        <a:p>
          <a:endParaRPr lang="en-US"/>
        </a:p>
      </dgm:t>
    </dgm:pt>
    <dgm:pt modelId="{7E522770-0A50-4266-B003-C91B0F38392B}" type="pres">
      <dgm:prSet presAssocID="{C88F5CBA-EC5D-4C92-B4C4-957D9E99048E}" presName="composite" presStyleCnt="0">
        <dgm:presLayoutVars>
          <dgm:chMax val="1"/>
          <dgm:dir/>
          <dgm:resizeHandles val="exact"/>
        </dgm:presLayoutVars>
      </dgm:prSet>
      <dgm:spPr/>
    </dgm:pt>
    <dgm:pt modelId="{B791057D-9E75-4DEC-82A0-A25AB0D04131}" type="pres">
      <dgm:prSet presAssocID="{C88F5CBA-EC5D-4C92-B4C4-957D9E99048E}" presName="radial" presStyleCnt="0">
        <dgm:presLayoutVars>
          <dgm:animLvl val="ctr"/>
        </dgm:presLayoutVars>
      </dgm:prSet>
      <dgm:spPr/>
    </dgm:pt>
    <dgm:pt modelId="{34366D5D-E9E8-4B5C-B643-5CF698B79DCF}" type="pres">
      <dgm:prSet presAssocID="{5C1D8245-F314-4AE8-AC9F-79BD402978FB}" presName="centerShape" presStyleLbl="vennNode1" presStyleIdx="0" presStyleCnt="6"/>
      <dgm:spPr/>
    </dgm:pt>
    <dgm:pt modelId="{58E77B0F-A30B-47A6-8A75-7784972F9E16}" type="pres">
      <dgm:prSet presAssocID="{1AD83486-B4B7-4E9D-A735-613BF0BBA6DE}" presName="node" presStyleLbl="vennNode1" presStyleIdx="1" presStyleCnt="6">
        <dgm:presLayoutVars>
          <dgm:bulletEnabled val="1"/>
        </dgm:presLayoutVars>
      </dgm:prSet>
      <dgm:spPr/>
    </dgm:pt>
    <dgm:pt modelId="{D8EA22C5-B3D8-4C59-93EA-B9D7440EAB8A}" type="pres">
      <dgm:prSet presAssocID="{CA05F48F-09E6-4770-9333-01F9138561BF}" presName="node" presStyleLbl="vennNode1" presStyleIdx="2" presStyleCnt="6">
        <dgm:presLayoutVars>
          <dgm:bulletEnabled val="1"/>
        </dgm:presLayoutVars>
      </dgm:prSet>
      <dgm:spPr/>
    </dgm:pt>
    <dgm:pt modelId="{468F40FA-06E2-482F-8554-316ADE43E848}" type="pres">
      <dgm:prSet presAssocID="{8693DA9D-5F6F-40AC-8B57-4C99E8D8B6A8}" presName="node" presStyleLbl="vennNode1" presStyleIdx="3" presStyleCnt="6">
        <dgm:presLayoutVars>
          <dgm:bulletEnabled val="1"/>
        </dgm:presLayoutVars>
      </dgm:prSet>
      <dgm:spPr/>
    </dgm:pt>
    <dgm:pt modelId="{BA42B854-3415-4296-B948-8E57584A38C1}" type="pres">
      <dgm:prSet presAssocID="{AD7989A2-8900-42F1-BE98-0504F2CBAC27}" presName="node" presStyleLbl="vennNode1" presStyleIdx="4" presStyleCnt="6">
        <dgm:presLayoutVars>
          <dgm:bulletEnabled val="1"/>
        </dgm:presLayoutVars>
      </dgm:prSet>
      <dgm:spPr/>
    </dgm:pt>
    <dgm:pt modelId="{1F2C59B5-0C81-4156-90AB-55209A87B3AE}" type="pres">
      <dgm:prSet presAssocID="{19AA5BF7-10A1-4A5E-BD1D-2050DF9AEB6E}" presName="node" presStyleLbl="vennNode1" presStyleIdx="5" presStyleCnt="6">
        <dgm:presLayoutVars>
          <dgm:bulletEnabled val="1"/>
        </dgm:presLayoutVars>
      </dgm:prSet>
      <dgm:spPr/>
    </dgm:pt>
  </dgm:ptLst>
  <dgm:cxnLst>
    <dgm:cxn modelId="{68C3BC07-9661-4F93-AFC5-B71226A21A48}" type="presOf" srcId="{19AA5BF7-10A1-4A5E-BD1D-2050DF9AEB6E}" destId="{1F2C59B5-0C81-4156-90AB-55209A87B3AE}" srcOrd="0" destOrd="0" presId="urn:microsoft.com/office/officeart/2005/8/layout/radial3"/>
    <dgm:cxn modelId="{C134BC21-AF9E-4CAA-BF78-A81D656A8431}" type="presOf" srcId="{8693DA9D-5F6F-40AC-8B57-4C99E8D8B6A8}" destId="{468F40FA-06E2-482F-8554-316ADE43E848}" srcOrd="0" destOrd="0" presId="urn:microsoft.com/office/officeart/2005/8/layout/radial3"/>
    <dgm:cxn modelId="{EA5A312C-CDC5-4874-9D60-C989A1B0C62A}" srcId="{5C1D8245-F314-4AE8-AC9F-79BD402978FB}" destId="{8693DA9D-5F6F-40AC-8B57-4C99E8D8B6A8}" srcOrd="2" destOrd="0" parTransId="{22CF69F3-9A8F-4AD1-8285-1760FBAC013A}" sibTransId="{BB2C6534-C3D4-4F1C-9348-BDA3D2D9BB45}"/>
    <dgm:cxn modelId="{DB254361-969A-4714-BECA-3239ABECA6DD}" type="presOf" srcId="{5C1D8245-F314-4AE8-AC9F-79BD402978FB}" destId="{34366D5D-E9E8-4B5C-B643-5CF698B79DCF}" srcOrd="0" destOrd="0" presId="urn:microsoft.com/office/officeart/2005/8/layout/radial3"/>
    <dgm:cxn modelId="{94D20663-D3CA-4D84-B1F1-39979775542B}" srcId="{5C1D8245-F314-4AE8-AC9F-79BD402978FB}" destId="{1AD83486-B4B7-4E9D-A735-613BF0BBA6DE}" srcOrd="0" destOrd="0" parTransId="{7339844D-0BA7-4382-B7DB-6E7A7C6832D3}" sibTransId="{18480555-0CC6-4E8D-9D8E-CF363741D5A9}"/>
    <dgm:cxn modelId="{15E46C51-4CA3-4FCE-8A8C-4EF1FF46939C}" type="presOf" srcId="{AD7989A2-8900-42F1-BE98-0504F2CBAC27}" destId="{BA42B854-3415-4296-B948-8E57584A38C1}" srcOrd="0" destOrd="0" presId="urn:microsoft.com/office/officeart/2005/8/layout/radial3"/>
    <dgm:cxn modelId="{1DDA3798-7AAF-4F89-A5BD-6A68492A0EB2}" type="presOf" srcId="{1AD83486-B4B7-4E9D-A735-613BF0BBA6DE}" destId="{58E77B0F-A30B-47A6-8A75-7784972F9E16}" srcOrd="0" destOrd="0" presId="urn:microsoft.com/office/officeart/2005/8/layout/radial3"/>
    <dgm:cxn modelId="{4CB15BBD-4531-4B2D-BB97-E76CF67C661A}" type="presOf" srcId="{CA05F48F-09E6-4770-9333-01F9138561BF}" destId="{D8EA22C5-B3D8-4C59-93EA-B9D7440EAB8A}" srcOrd="0" destOrd="0" presId="urn:microsoft.com/office/officeart/2005/8/layout/radial3"/>
    <dgm:cxn modelId="{C18DD8C5-D4DB-4C67-A335-D07EF9F18D1A}" type="presOf" srcId="{C88F5CBA-EC5D-4C92-B4C4-957D9E99048E}" destId="{7E522770-0A50-4266-B003-C91B0F38392B}" srcOrd="0" destOrd="0" presId="urn:microsoft.com/office/officeart/2005/8/layout/radial3"/>
    <dgm:cxn modelId="{422049D1-1909-483F-8C68-393688651F58}" srcId="{5C1D8245-F314-4AE8-AC9F-79BD402978FB}" destId="{CA05F48F-09E6-4770-9333-01F9138561BF}" srcOrd="1" destOrd="0" parTransId="{51C03889-165F-40C9-AA3D-9B4A6F9AF7A9}" sibTransId="{0E9CBE0E-A7A1-40CF-80A4-9F71C08446AB}"/>
    <dgm:cxn modelId="{37EC7FE2-287E-4D95-B542-B58C90E7D8A2}" srcId="{5C1D8245-F314-4AE8-AC9F-79BD402978FB}" destId="{19AA5BF7-10A1-4A5E-BD1D-2050DF9AEB6E}" srcOrd="4" destOrd="0" parTransId="{A780A1ED-EC61-41D0-B57A-BBF4BF905935}" sibTransId="{51E277DD-CCF6-41FB-AA97-C2E9B1746213}"/>
    <dgm:cxn modelId="{3A36CEE4-1707-4DAC-9648-C5570022AE29}" srcId="{5C1D8245-F314-4AE8-AC9F-79BD402978FB}" destId="{AD7989A2-8900-42F1-BE98-0504F2CBAC27}" srcOrd="3" destOrd="0" parTransId="{DA1BA29E-4872-4019-AB21-87FB421C3DB4}" sibTransId="{50824191-FD1B-4D2A-8D0E-516CEDCAD5DA}"/>
    <dgm:cxn modelId="{7F6FE0F5-CF67-47F5-9877-974748109167}" srcId="{C88F5CBA-EC5D-4C92-B4C4-957D9E99048E}" destId="{5C1D8245-F314-4AE8-AC9F-79BD402978FB}" srcOrd="0" destOrd="0" parTransId="{7995BA21-1841-4572-A17C-B82F2F9C3F33}" sibTransId="{CA78AEE9-38D1-4EAD-BFDF-12EA3B8B2056}"/>
    <dgm:cxn modelId="{6A4ED4C1-8845-4184-B2BD-445685AF58CC}" type="presParOf" srcId="{7E522770-0A50-4266-B003-C91B0F38392B}" destId="{B791057D-9E75-4DEC-82A0-A25AB0D04131}" srcOrd="0" destOrd="0" presId="urn:microsoft.com/office/officeart/2005/8/layout/radial3"/>
    <dgm:cxn modelId="{2433E663-4934-4A94-82B8-B092A8C6723D}" type="presParOf" srcId="{B791057D-9E75-4DEC-82A0-A25AB0D04131}" destId="{34366D5D-E9E8-4B5C-B643-5CF698B79DCF}" srcOrd="0" destOrd="0" presId="urn:microsoft.com/office/officeart/2005/8/layout/radial3"/>
    <dgm:cxn modelId="{328E3EA1-5FC2-4E89-9369-6353D10BF3B5}" type="presParOf" srcId="{B791057D-9E75-4DEC-82A0-A25AB0D04131}" destId="{58E77B0F-A30B-47A6-8A75-7784972F9E16}" srcOrd="1" destOrd="0" presId="urn:microsoft.com/office/officeart/2005/8/layout/radial3"/>
    <dgm:cxn modelId="{9CE30331-01D4-40AA-8F1E-4C798579D5B5}" type="presParOf" srcId="{B791057D-9E75-4DEC-82A0-A25AB0D04131}" destId="{D8EA22C5-B3D8-4C59-93EA-B9D7440EAB8A}" srcOrd="2" destOrd="0" presId="urn:microsoft.com/office/officeart/2005/8/layout/radial3"/>
    <dgm:cxn modelId="{DD219530-40F2-45B2-93FC-9E2EE16CA327}" type="presParOf" srcId="{B791057D-9E75-4DEC-82A0-A25AB0D04131}" destId="{468F40FA-06E2-482F-8554-316ADE43E848}" srcOrd="3" destOrd="0" presId="urn:microsoft.com/office/officeart/2005/8/layout/radial3"/>
    <dgm:cxn modelId="{CFA30764-CC52-441D-8EA0-AC827B3AB398}" type="presParOf" srcId="{B791057D-9E75-4DEC-82A0-A25AB0D04131}" destId="{BA42B854-3415-4296-B948-8E57584A38C1}" srcOrd="4" destOrd="0" presId="urn:microsoft.com/office/officeart/2005/8/layout/radial3"/>
    <dgm:cxn modelId="{CDE75C3E-3727-4D02-9E36-9F4E1EE89995}" type="presParOf" srcId="{B791057D-9E75-4DEC-82A0-A25AB0D04131}" destId="{1F2C59B5-0C81-4156-90AB-55209A87B3AE}" srcOrd="5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9C60D1D-B2C8-403B-BC33-1F8F3008D3AE}" type="doc">
      <dgm:prSet loTypeId="urn:microsoft.com/office/officeart/2005/8/layout/h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5EB632F1-B8E1-466D-AF9A-0B11326699AD}">
      <dgm:prSet phldrT="[Text]" custT="1"/>
      <dgm:spPr/>
      <dgm:t>
        <a:bodyPr/>
        <a:lstStyle/>
        <a:p>
          <a:r>
            <a:rPr lang="en-US" sz="2000" b="1" dirty="0"/>
            <a:t>At one point in time</a:t>
          </a:r>
        </a:p>
      </dgm:t>
    </dgm:pt>
    <dgm:pt modelId="{947B9B4C-849B-484E-A3AA-ECDFB8E8188B}" type="parTrans" cxnId="{06069095-3A7E-4841-9B8C-F57F1664B414}">
      <dgm:prSet/>
      <dgm:spPr/>
      <dgm:t>
        <a:bodyPr/>
        <a:lstStyle/>
        <a:p>
          <a:endParaRPr lang="en-US"/>
        </a:p>
      </dgm:t>
    </dgm:pt>
    <dgm:pt modelId="{B26E1F57-7505-4221-9BAC-A2BF49A33A0B}" type="sibTrans" cxnId="{06069095-3A7E-4841-9B8C-F57F1664B414}">
      <dgm:prSet/>
      <dgm:spPr/>
      <dgm:t>
        <a:bodyPr/>
        <a:lstStyle/>
        <a:p>
          <a:endParaRPr lang="en-US"/>
        </a:p>
      </dgm:t>
    </dgm:pt>
    <dgm:pt modelId="{D3E95B4D-2AB1-4825-9CE0-A195032E20A3}">
      <dgm:prSet phldrT="[Text]"/>
      <dgm:spPr/>
      <dgm:t>
        <a:bodyPr/>
        <a:lstStyle/>
        <a:p>
          <a:r>
            <a:rPr lang="en-US" dirty="0"/>
            <a:t>Regression</a:t>
          </a:r>
        </a:p>
      </dgm:t>
    </dgm:pt>
    <dgm:pt modelId="{BBBEDB0D-8DCE-45CD-B9A7-58E956B7CF11}" type="parTrans" cxnId="{9641CAD6-B23B-4C12-84A9-47EFA1BC0228}">
      <dgm:prSet/>
      <dgm:spPr/>
      <dgm:t>
        <a:bodyPr/>
        <a:lstStyle/>
        <a:p>
          <a:endParaRPr lang="en-US"/>
        </a:p>
      </dgm:t>
    </dgm:pt>
    <dgm:pt modelId="{BEA9F852-F991-4319-A60C-943F52FEAD93}" type="sibTrans" cxnId="{9641CAD6-B23B-4C12-84A9-47EFA1BC0228}">
      <dgm:prSet/>
      <dgm:spPr/>
      <dgm:t>
        <a:bodyPr/>
        <a:lstStyle/>
        <a:p>
          <a:endParaRPr lang="en-US"/>
        </a:p>
      </dgm:t>
    </dgm:pt>
    <dgm:pt modelId="{8674FC9D-F369-4C70-9023-6A1AD8A35449}">
      <dgm:prSet phldrT="[Text]" custT="1"/>
      <dgm:spPr/>
      <dgm:t>
        <a:bodyPr/>
        <a:lstStyle/>
        <a:p>
          <a:r>
            <a:rPr lang="en-US" sz="2000" b="1" dirty="0"/>
            <a:t>Longitudinal</a:t>
          </a:r>
        </a:p>
      </dgm:t>
    </dgm:pt>
    <dgm:pt modelId="{D9C6A443-781C-456D-A40C-2B775BD3AAE5}" type="parTrans" cxnId="{6B1DC7E6-E1F7-425B-9E7C-35392CBD8B00}">
      <dgm:prSet/>
      <dgm:spPr/>
      <dgm:t>
        <a:bodyPr/>
        <a:lstStyle/>
        <a:p>
          <a:endParaRPr lang="en-US"/>
        </a:p>
      </dgm:t>
    </dgm:pt>
    <dgm:pt modelId="{D22C1677-4F5D-4E2C-A7D4-63565266DE69}" type="sibTrans" cxnId="{6B1DC7E6-E1F7-425B-9E7C-35392CBD8B00}">
      <dgm:prSet/>
      <dgm:spPr/>
      <dgm:t>
        <a:bodyPr/>
        <a:lstStyle/>
        <a:p>
          <a:endParaRPr lang="en-US"/>
        </a:p>
      </dgm:t>
    </dgm:pt>
    <dgm:pt modelId="{F2979743-C5FA-4F4C-A873-41FA5C8AB906}">
      <dgm:prSet phldrT="[Text]"/>
      <dgm:spPr/>
      <dgm:t>
        <a:bodyPr/>
        <a:lstStyle/>
        <a:p>
          <a:r>
            <a:rPr lang="en-US" dirty="0"/>
            <a:t>Repeated measures ANOVA</a:t>
          </a:r>
        </a:p>
      </dgm:t>
    </dgm:pt>
    <dgm:pt modelId="{16C97528-BCFF-4FD5-97D3-DCF82D2E37B4}" type="parTrans" cxnId="{C48A9729-C367-4457-99CE-89260A1EBAC4}">
      <dgm:prSet/>
      <dgm:spPr/>
      <dgm:t>
        <a:bodyPr/>
        <a:lstStyle/>
        <a:p>
          <a:endParaRPr lang="en-US"/>
        </a:p>
      </dgm:t>
    </dgm:pt>
    <dgm:pt modelId="{51735D5F-FF12-4310-8C15-58EB1F19A2E8}" type="sibTrans" cxnId="{C48A9729-C367-4457-99CE-89260A1EBAC4}">
      <dgm:prSet/>
      <dgm:spPr/>
      <dgm:t>
        <a:bodyPr/>
        <a:lstStyle/>
        <a:p>
          <a:endParaRPr lang="en-US"/>
        </a:p>
      </dgm:t>
    </dgm:pt>
    <dgm:pt modelId="{4EAB91DA-5D60-47F4-9CA2-1F9B084E6A85}">
      <dgm:prSet phldrT="[Text]"/>
      <dgm:spPr/>
      <dgm:t>
        <a:bodyPr/>
        <a:lstStyle/>
        <a:p>
          <a:r>
            <a:rPr lang="en-US" dirty="0"/>
            <a:t>Analysis of Variance (ANOVA)</a:t>
          </a:r>
        </a:p>
      </dgm:t>
    </dgm:pt>
    <dgm:pt modelId="{B4D9C7EB-4B62-42A3-A5D8-C2E5738D7DEC}" type="parTrans" cxnId="{017518B2-72E3-4F7B-BCC9-2E3AB2765898}">
      <dgm:prSet/>
      <dgm:spPr/>
      <dgm:t>
        <a:bodyPr/>
        <a:lstStyle/>
        <a:p>
          <a:endParaRPr lang="en-US"/>
        </a:p>
      </dgm:t>
    </dgm:pt>
    <dgm:pt modelId="{47E0ED23-D63C-41B7-B378-A04A37FFCEAA}" type="sibTrans" cxnId="{017518B2-72E3-4F7B-BCC9-2E3AB2765898}">
      <dgm:prSet/>
      <dgm:spPr/>
      <dgm:t>
        <a:bodyPr/>
        <a:lstStyle/>
        <a:p>
          <a:endParaRPr lang="en-US"/>
        </a:p>
      </dgm:t>
    </dgm:pt>
    <dgm:pt modelId="{92AF52C4-BC15-4190-AE3E-5D857DA57FA4}">
      <dgm:prSet phldrT="[Text]"/>
      <dgm:spPr/>
      <dgm:t>
        <a:bodyPr/>
        <a:lstStyle/>
        <a:p>
          <a:r>
            <a:rPr lang="en-US" dirty="0"/>
            <a:t>Generalized Estimating Equation</a:t>
          </a:r>
        </a:p>
      </dgm:t>
    </dgm:pt>
    <dgm:pt modelId="{235A4F08-E185-4B17-BDE4-97DB73E438E1}" type="parTrans" cxnId="{D03135C0-ED95-49EA-B727-74C3C57031A7}">
      <dgm:prSet/>
      <dgm:spPr/>
      <dgm:t>
        <a:bodyPr/>
        <a:lstStyle/>
        <a:p>
          <a:endParaRPr lang="en-US"/>
        </a:p>
      </dgm:t>
    </dgm:pt>
    <dgm:pt modelId="{2F356F30-F190-4951-9D04-7A4A0250FD7C}" type="sibTrans" cxnId="{D03135C0-ED95-49EA-B727-74C3C57031A7}">
      <dgm:prSet/>
      <dgm:spPr/>
      <dgm:t>
        <a:bodyPr/>
        <a:lstStyle/>
        <a:p>
          <a:endParaRPr lang="en-US"/>
        </a:p>
      </dgm:t>
    </dgm:pt>
    <dgm:pt modelId="{1376CA67-E406-4B31-8DAD-F61AB4AEBAFC}">
      <dgm:prSet phldrT="[Text]"/>
      <dgm:spPr/>
      <dgm:t>
        <a:bodyPr/>
        <a:lstStyle/>
        <a:p>
          <a:r>
            <a:rPr lang="en-US" dirty="0"/>
            <a:t>Mixed Models</a:t>
          </a:r>
        </a:p>
      </dgm:t>
    </dgm:pt>
    <dgm:pt modelId="{C2DE3B92-B31C-4F70-9696-6B215C22CA16}" type="parTrans" cxnId="{88366AFE-D3D7-4805-BAA5-EE3A82A55022}">
      <dgm:prSet/>
      <dgm:spPr/>
      <dgm:t>
        <a:bodyPr/>
        <a:lstStyle/>
        <a:p>
          <a:endParaRPr lang="en-US"/>
        </a:p>
      </dgm:t>
    </dgm:pt>
    <dgm:pt modelId="{2E27DAB7-224D-4F4A-95E0-404BF818A18B}" type="sibTrans" cxnId="{88366AFE-D3D7-4805-BAA5-EE3A82A55022}">
      <dgm:prSet/>
      <dgm:spPr/>
      <dgm:t>
        <a:bodyPr/>
        <a:lstStyle/>
        <a:p>
          <a:endParaRPr lang="en-US"/>
        </a:p>
      </dgm:t>
    </dgm:pt>
    <dgm:pt modelId="{9A9B9E1D-6735-41A8-A3AC-C671B88B67C1}" type="pres">
      <dgm:prSet presAssocID="{49C60D1D-B2C8-403B-BC33-1F8F3008D3AE}" presName="Name0" presStyleCnt="0">
        <dgm:presLayoutVars>
          <dgm:dir/>
          <dgm:animLvl val="lvl"/>
          <dgm:resizeHandles val="exact"/>
        </dgm:presLayoutVars>
      </dgm:prSet>
      <dgm:spPr/>
    </dgm:pt>
    <dgm:pt modelId="{64C0631E-A1A0-4C9E-B570-101788A35858}" type="pres">
      <dgm:prSet presAssocID="{5EB632F1-B8E1-466D-AF9A-0B11326699AD}" presName="composite" presStyleCnt="0"/>
      <dgm:spPr/>
    </dgm:pt>
    <dgm:pt modelId="{0BEAA564-5969-4C93-BE49-E89959B9B2A1}" type="pres">
      <dgm:prSet presAssocID="{5EB632F1-B8E1-466D-AF9A-0B11326699AD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B91D0311-1484-49D1-BB67-0AB04290E095}" type="pres">
      <dgm:prSet presAssocID="{5EB632F1-B8E1-466D-AF9A-0B11326699AD}" presName="desTx" presStyleLbl="alignAccFollowNode1" presStyleIdx="0" presStyleCnt="2">
        <dgm:presLayoutVars>
          <dgm:bulletEnabled val="1"/>
        </dgm:presLayoutVars>
      </dgm:prSet>
      <dgm:spPr/>
    </dgm:pt>
    <dgm:pt modelId="{BB7A3103-7918-4590-A29F-759F13AD261B}" type="pres">
      <dgm:prSet presAssocID="{B26E1F57-7505-4221-9BAC-A2BF49A33A0B}" presName="space" presStyleCnt="0"/>
      <dgm:spPr/>
    </dgm:pt>
    <dgm:pt modelId="{A6B1BB27-1F65-4940-B544-ED6FD84125CA}" type="pres">
      <dgm:prSet presAssocID="{8674FC9D-F369-4C70-9023-6A1AD8A35449}" presName="composite" presStyleCnt="0"/>
      <dgm:spPr/>
    </dgm:pt>
    <dgm:pt modelId="{486F0825-DE14-43D0-8F4C-F91F208CA3E2}" type="pres">
      <dgm:prSet presAssocID="{8674FC9D-F369-4C70-9023-6A1AD8A35449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96825432-9C1F-4A40-88AC-93F1FC2900C1}" type="pres">
      <dgm:prSet presAssocID="{8674FC9D-F369-4C70-9023-6A1AD8A35449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49461F11-8B7B-43F6-9F3F-668C78FA7E36}" type="presOf" srcId="{1376CA67-E406-4B31-8DAD-F61AB4AEBAFC}" destId="{96825432-9C1F-4A40-88AC-93F1FC2900C1}" srcOrd="0" destOrd="2" presId="urn:microsoft.com/office/officeart/2005/8/layout/hList1"/>
    <dgm:cxn modelId="{CC34C21D-305B-4C76-B11D-63D29D738D1D}" type="presOf" srcId="{F2979743-C5FA-4F4C-A873-41FA5C8AB906}" destId="{96825432-9C1F-4A40-88AC-93F1FC2900C1}" srcOrd="0" destOrd="0" presId="urn:microsoft.com/office/officeart/2005/8/layout/hList1"/>
    <dgm:cxn modelId="{C48A9729-C367-4457-99CE-89260A1EBAC4}" srcId="{8674FC9D-F369-4C70-9023-6A1AD8A35449}" destId="{F2979743-C5FA-4F4C-A873-41FA5C8AB906}" srcOrd="0" destOrd="0" parTransId="{16C97528-BCFF-4FD5-97D3-DCF82D2E37B4}" sibTransId="{51735D5F-FF12-4310-8C15-58EB1F19A2E8}"/>
    <dgm:cxn modelId="{2D0A2891-B564-49E0-91B7-5AC59D970891}" type="presOf" srcId="{49C60D1D-B2C8-403B-BC33-1F8F3008D3AE}" destId="{9A9B9E1D-6735-41A8-A3AC-C671B88B67C1}" srcOrd="0" destOrd="0" presId="urn:microsoft.com/office/officeart/2005/8/layout/hList1"/>
    <dgm:cxn modelId="{06069095-3A7E-4841-9B8C-F57F1664B414}" srcId="{49C60D1D-B2C8-403B-BC33-1F8F3008D3AE}" destId="{5EB632F1-B8E1-466D-AF9A-0B11326699AD}" srcOrd="0" destOrd="0" parTransId="{947B9B4C-849B-484E-A3AA-ECDFB8E8188B}" sibTransId="{B26E1F57-7505-4221-9BAC-A2BF49A33A0B}"/>
    <dgm:cxn modelId="{C59028A2-D0AE-4D53-916A-FF5BCBCEAF9F}" type="presOf" srcId="{4EAB91DA-5D60-47F4-9CA2-1F9B084E6A85}" destId="{B91D0311-1484-49D1-BB67-0AB04290E095}" srcOrd="0" destOrd="1" presId="urn:microsoft.com/office/officeart/2005/8/layout/hList1"/>
    <dgm:cxn modelId="{017518B2-72E3-4F7B-BCC9-2E3AB2765898}" srcId="{5EB632F1-B8E1-466D-AF9A-0B11326699AD}" destId="{4EAB91DA-5D60-47F4-9CA2-1F9B084E6A85}" srcOrd="1" destOrd="0" parTransId="{B4D9C7EB-4B62-42A3-A5D8-C2E5738D7DEC}" sibTransId="{47E0ED23-D63C-41B7-B378-A04A37FFCEAA}"/>
    <dgm:cxn modelId="{D03135C0-ED95-49EA-B727-74C3C57031A7}" srcId="{8674FC9D-F369-4C70-9023-6A1AD8A35449}" destId="{92AF52C4-BC15-4190-AE3E-5D857DA57FA4}" srcOrd="1" destOrd="0" parTransId="{235A4F08-E185-4B17-BDE4-97DB73E438E1}" sibTransId="{2F356F30-F190-4951-9D04-7A4A0250FD7C}"/>
    <dgm:cxn modelId="{58755BC2-B29E-427A-A1C5-17F3813F032A}" type="presOf" srcId="{5EB632F1-B8E1-466D-AF9A-0B11326699AD}" destId="{0BEAA564-5969-4C93-BE49-E89959B9B2A1}" srcOrd="0" destOrd="0" presId="urn:microsoft.com/office/officeart/2005/8/layout/hList1"/>
    <dgm:cxn modelId="{9641CAD6-B23B-4C12-84A9-47EFA1BC0228}" srcId="{5EB632F1-B8E1-466D-AF9A-0B11326699AD}" destId="{D3E95B4D-2AB1-4825-9CE0-A195032E20A3}" srcOrd="0" destOrd="0" parTransId="{BBBEDB0D-8DCE-45CD-B9A7-58E956B7CF11}" sibTransId="{BEA9F852-F991-4319-A60C-943F52FEAD93}"/>
    <dgm:cxn modelId="{6B1DC7E6-E1F7-425B-9E7C-35392CBD8B00}" srcId="{49C60D1D-B2C8-403B-BC33-1F8F3008D3AE}" destId="{8674FC9D-F369-4C70-9023-6A1AD8A35449}" srcOrd="1" destOrd="0" parTransId="{D9C6A443-781C-456D-A40C-2B775BD3AAE5}" sibTransId="{D22C1677-4F5D-4E2C-A7D4-63565266DE69}"/>
    <dgm:cxn modelId="{E0FB1DF0-DE3A-4D9F-91F6-90C2B9B9D880}" type="presOf" srcId="{D3E95B4D-2AB1-4825-9CE0-A195032E20A3}" destId="{B91D0311-1484-49D1-BB67-0AB04290E095}" srcOrd="0" destOrd="0" presId="urn:microsoft.com/office/officeart/2005/8/layout/hList1"/>
    <dgm:cxn modelId="{C5A9E7F0-23AC-4B6F-8BC4-21077D377ECF}" type="presOf" srcId="{8674FC9D-F369-4C70-9023-6A1AD8A35449}" destId="{486F0825-DE14-43D0-8F4C-F91F208CA3E2}" srcOrd="0" destOrd="0" presId="urn:microsoft.com/office/officeart/2005/8/layout/hList1"/>
    <dgm:cxn modelId="{3B58ABF4-2FEE-4811-81F6-69C21D84BFF5}" type="presOf" srcId="{92AF52C4-BC15-4190-AE3E-5D857DA57FA4}" destId="{96825432-9C1F-4A40-88AC-93F1FC2900C1}" srcOrd="0" destOrd="1" presId="urn:microsoft.com/office/officeart/2005/8/layout/hList1"/>
    <dgm:cxn modelId="{88366AFE-D3D7-4805-BAA5-EE3A82A55022}" srcId="{8674FC9D-F369-4C70-9023-6A1AD8A35449}" destId="{1376CA67-E406-4B31-8DAD-F61AB4AEBAFC}" srcOrd="2" destOrd="0" parTransId="{C2DE3B92-B31C-4F70-9696-6B215C22CA16}" sibTransId="{2E27DAB7-224D-4F4A-95E0-404BF818A18B}"/>
    <dgm:cxn modelId="{29D393D5-2249-4152-87BC-9124F68B1881}" type="presParOf" srcId="{9A9B9E1D-6735-41A8-A3AC-C671B88B67C1}" destId="{64C0631E-A1A0-4C9E-B570-101788A35858}" srcOrd="0" destOrd="0" presId="urn:microsoft.com/office/officeart/2005/8/layout/hList1"/>
    <dgm:cxn modelId="{FA8DC059-11E2-425C-B82A-EE1DD5E5F7AA}" type="presParOf" srcId="{64C0631E-A1A0-4C9E-B570-101788A35858}" destId="{0BEAA564-5969-4C93-BE49-E89959B9B2A1}" srcOrd="0" destOrd="0" presId="urn:microsoft.com/office/officeart/2005/8/layout/hList1"/>
    <dgm:cxn modelId="{0B332DA7-53E7-4F1B-8E91-7A952C7939E5}" type="presParOf" srcId="{64C0631E-A1A0-4C9E-B570-101788A35858}" destId="{B91D0311-1484-49D1-BB67-0AB04290E095}" srcOrd="1" destOrd="0" presId="urn:microsoft.com/office/officeart/2005/8/layout/hList1"/>
    <dgm:cxn modelId="{4AB54C2E-814A-418C-9717-5A7D3A27B777}" type="presParOf" srcId="{9A9B9E1D-6735-41A8-A3AC-C671B88B67C1}" destId="{BB7A3103-7918-4590-A29F-759F13AD261B}" srcOrd="1" destOrd="0" presId="urn:microsoft.com/office/officeart/2005/8/layout/hList1"/>
    <dgm:cxn modelId="{ED7DED84-E964-4053-914E-77B6013A0D3B}" type="presParOf" srcId="{9A9B9E1D-6735-41A8-A3AC-C671B88B67C1}" destId="{A6B1BB27-1F65-4940-B544-ED6FD84125CA}" srcOrd="2" destOrd="0" presId="urn:microsoft.com/office/officeart/2005/8/layout/hList1"/>
    <dgm:cxn modelId="{0CE8F686-3623-4432-A576-7D8A544E58BC}" type="presParOf" srcId="{A6B1BB27-1F65-4940-B544-ED6FD84125CA}" destId="{486F0825-DE14-43D0-8F4C-F91F208CA3E2}" srcOrd="0" destOrd="0" presId="urn:microsoft.com/office/officeart/2005/8/layout/hList1"/>
    <dgm:cxn modelId="{95852788-488F-425C-AC9D-9B9644BC6B6A}" type="presParOf" srcId="{A6B1BB27-1F65-4940-B544-ED6FD84125CA}" destId="{96825432-9C1F-4A40-88AC-93F1FC2900C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EAA564-5969-4C93-BE49-E89959B9B2A1}">
      <dsp:nvSpPr>
        <dsp:cNvPr id="0" name=""/>
        <dsp:cNvSpPr/>
      </dsp:nvSpPr>
      <dsp:spPr>
        <a:xfrm>
          <a:off x="37" y="17995"/>
          <a:ext cx="3570664" cy="116376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Program development</a:t>
          </a:r>
        </a:p>
      </dsp:txBody>
      <dsp:txXfrm>
        <a:off x="37" y="17995"/>
        <a:ext cx="3570664" cy="1163766"/>
      </dsp:txXfrm>
    </dsp:sp>
    <dsp:sp modelId="{B91D0311-1484-49D1-BB67-0AB04290E095}">
      <dsp:nvSpPr>
        <dsp:cNvPr id="0" name=""/>
        <dsp:cNvSpPr/>
      </dsp:nvSpPr>
      <dsp:spPr>
        <a:xfrm>
          <a:off x="37" y="1181761"/>
          <a:ext cx="3570664" cy="3346755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213360" bIns="2400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 dirty="0"/>
            <a:t>Previous research on subgroups can help develop targeted content </a:t>
          </a:r>
        </a:p>
      </dsp:txBody>
      <dsp:txXfrm>
        <a:off x="37" y="1181761"/>
        <a:ext cx="3570664" cy="3346755"/>
      </dsp:txXfrm>
    </dsp:sp>
    <dsp:sp modelId="{486F0825-DE14-43D0-8F4C-F91F208CA3E2}">
      <dsp:nvSpPr>
        <dsp:cNvPr id="0" name=""/>
        <dsp:cNvSpPr/>
      </dsp:nvSpPr>
      <dsp:spPr>
        <a:xfrm>
          <a:off x="4070632" y="17995"/>
          <a:ext cx="3570664" cy="116376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Program Improvement</a:t>
          </a:r>
        </a:p>
      </dsp:txBody>
      <dsp:txXfrm>
        <a:off x="4070632" y="17995"/>
        <a:ext cx="3570664" cy="1163766"/>
      </dsp:txXfrm>
    </dsp:sp>
    <dsp:sp modelId="{96825432-9C1F-4A40-88AC-93F1FC2900C1}">
      <dsp:nvSpPr>
        <dsp:cNvPr id="0" name=""/>
        <dsp:cNvSpPr/>
      </dsp:nvSpPr>
      <dsp:spPr>
        <a:xfrm>
          <a:off x="4070595" y="1181761"/>
          <a:ext cx="3570664" cy="3346755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213360" bIns="2400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 dirty="0"/>
            <a:t>Subgroup analyses can identify types of people not benefitting from an intervention who it needs to better address</a:t>
          </a:r>
        </a:p>
      </dsp:txBody>
      <dsp:txXfrm>
        <a:off x="4070595" y="1181761"/>
        <a:ext cx="3570664" cy="33467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EAA564-5969-4C93-BE49-E89959B9B2A1}">
      <dsp:nvSpPr>
        <dsp:cNvPr id="0" name=""/>
        <dsp:cNvSpPr/>
      </dsp:nvSpPr>
      <dsp:spPr>
        <a:xfrm>
          <a:off x="36" y="35749"/>
          <a:ext cx="3525847" cy="8640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121920" rIns="213360" bIns="12192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Situation 1</a:t>
          </a:r>
        </a:p>
      </dsp:txBody>
      <dsp:txXfrm>
        <a:off x="36" y="35749"/>
        <a:ext cx="3525847" cy="864000"/>
      </dsp:txXfrm>
    </dsp:sp>
    <dsp:sp modelId="{B91D0311-1484-49D1-BB67-0AB04290E095}">
      <dsp:nvSpPr>
        <dsp:cNvPr id="0" name=""/>
        <dsp:cNvSpPr/>
      </dsp:nvSpPr>
      <dsp:spPr>
        <a:xfrm>
          <a:off x="36" y="899749"/>
          <a:ext cx="3525847" cy="34587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213360" bIns="2400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 dirty="0"/>
            <a:t>Have general idea what subgroups exist…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 dirty="0"/>
            <a:t>but do not know how variables combine to create them.</a:t>
          </a:r>
        </a:p>
      </dsp:txBody>
      <dsp:txXfrm>
        <a:off x="36" y="899749"/>
        <a:ext cx="3525847" cy="3458700"/>
      </dsp:txXfrm>
    </dsp:sp>
    <dsp:sp modelId="{486F0825-DE14-43D0-8F4C-F91F208CA3E2}">
      <dsp:nvSpPr>
        <dsp:cNvPr id="0" name=""/>
        <dsp:cNvSpPr/>
      </dsp:nvSpPr>
      <dsp:spPr>
        <a:xfrm>
          <a:off x="4019502" y="35749"/>
          <a:ext cx="3525847" cy="8640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121920" rIns="213360" bIns="12192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Situation 2</a:t>
          </a:r>
        </a:p>
      </dsp:txBody>
      <dsp:txXfrm>
        <a:off x="4019502" y="35749"/>
        <a:ext cx="3525847" cy="864000"/>
      </dsp:txXfrm>
    </dsp:sp>
    <dsp:sp modelId="{96825432-9C1F-4A40-88AC-93F1FC2900C1}">
      <dsp:nvSpPr>
        <dsp:cNvPr id="0" name=""/>
        <dsp:cNvSpPr/>
      </dsp:nvSpPr>
      <dsp:spPr>
        <a:xfrm>
          <a:off x="4019502" y="899749"/>
          <a:ext cx="3525847" cy="34587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213360" bIns="2400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 dirty="0"/>
            <a:t>No clear theory about what subgroups exist…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 dirty="0"/>
            <a:t>just know relevant variables to use.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 dirty="0"/>
            <a:t>Exploratory!</a:t>
          </a:r>
        </a:p>
      </dsp:txBody>
      <dsp:txXfrm>
        <a:off x="4019502" y="899749"/>
        <a:ext cx="3525847" cy="34587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366D5D-E9E8-4B5C-B643-5CF698B79DCF}">
      <dsp:nvSpPr>
        <dsp:cNvPr id="0" name=""/>
        <dsp:cNvSpPr/>
      </dsp:nvSpPr>
      <dsp:spPr>
        <a:xfrm>
          <a:off x="2566420" y="1509715"/>
          <a:ext cx="3499647" cy="3499647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9850" tIns="69850" rIns="69850" bIns="69850" numCol="1" spcCol="1270" anchor="ctr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500" kern="1200" dirty="0"/>
            <a:t>Sexual Safety Profile</a:t>
          </a:r>
        </a:p>
      </dsp:txBody>
      <dsp:txXfrm>
        <a:off x="3078931" y="2022226"/>
        <a:ext cx="2474625" cy="2474625"/>
      </dsp:txXfrm>
    </dsp:sp>
    <dsp:sp modelId="{58E77B0F-A30B-47A6-8A75-7784972F9E16}">
      <dsp:nvSpPr>
        <dsp:cNvPr id="0" name=""/>
        <dsp:cNvSpPr/>
      </dsp:nvSpPr>
      <dsp:spPr>
        <a:xfrm>
          <a:off x="3441332" y="107972"/>
          <a:ext cx="1749823" cy="1749823"/>
        </a:xfrm>
        <a:prstGeom prst="ellipse">
          <a:avLst/>
        </a:prstGeom>
        <a:solidFill>
          <a:schemeClr val="accent5">
            <a:alpha val="50000"/>
            <a:hueOff val="-1986775"/>
            <a:satOff val="7962"/>
            <a:lumOff val="17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Number of Partners</a:t>
          </a:r>
        </a:p>
      </dsp:txBody>
      <dsp:txXfrm>
        <a:off x="3697588" y="364228"/>
        <a:ext cx="1237311" cy="1237311"/>
      </dsp:txXfrm>
    </dsp:sp>
    <dsp:sp modelId="{D8EA22C5-B3D8-4C59-93EA-B9D7440EAB8A}">
      <dsp:nvSpPr>
        <dsp:cNvPr id="0" name=""/>
        <dsp:cNvSpPr/>
      </dsp:nvSpPr>
      <dsp:spPr>
        <a:xfrm>
          <a:off x="5606560" y="1681102"/>
          <a:ext cx="1749823" cy="1749823"/>
        </a:xfrm>
        <a:prstGeom prst="ellipse">
          <a:avLst/>
        </a:prstGeom>
        <a:solidFill>
          <a:schemeClr val="accent5">
            <a:alpha val="50000"/>
            <a:hueOff val="-3973551"/>
            <a:satOff val="15924"/>
            <a:lumOff val="345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Used Barriers</a:t>
          </a:r>
        </a:p>
      </dsp:txBody>
      <dsp:txXfrm>
        <a:off x="5862816" y="1937358"/>
        <a:ext cx="1237311" cy="1237311"/>
      </dsp:txXfrm>
    </dsp:sp>
    <dsp:sp modelId="{468F40FA-06E2-482F-8554-316ADE43E848}">
      <dsp:nvSpPr>
        <dsp:cNvPr id="0" name=""/>
        <dsp:cNvSpPr/>
      </dsp:nvSpPr>
      <dsp:spPr>
        <a:xfrm>
          <a:off x="4779516" y="4226480"/>
          <a:ext cx="1749823" cy="1749823"/>
        </a:xfrm>
        <a:prstGeom prst="ellipse">
          <a:avLst/>
        </a:prstGeom>
        <a:solidFill>
          <a:schemeClr val="accent5">
            <a:alpha val="50000"/>
            <a:hueOff val="-5960326"/>
            <a:satOff val="23887"/>
            <a:lumOff val="517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Talked about safer sex</a:t>
          </a:r>
        </a:p>
      </dsp:txBody>
      <dsp:txXfrm>
        <a:off x="5035772" y="4482736"/>
        <a:ext cx="1237311" cy="1237311"/>
      </dsp:txXfrm>
    </dsp:sp>
    <dsp:sp modelId="{BA42B854-3415-4296-B948-8E57584A38C1}">
      <dsp:nvSpPr>
        <dsp:cNvPr id="0" name=""/>
        <dsp:cNvSpPr/>
      </dsp:nvSpPr>
      <dsp:spPr>
        <a:xfrm>
          <a:off x="2103147" y="4226480"/>
          <a:ext cx="1749823" cy="1749823"/>
        </a:xfrm>
        <a:prstGeom prst="ellipse">
          <a:avLst/>
        </a:prstGeom>
        <a:solidFill>
          <a:schemeClr val="accent5">
            <a:alpha val="50000"/>
            <a:hueOff val="-7947101"/>
            <a:satOff val="31849"/>
            <a:lumOff val="690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Agreed to get STI tests</a:t>
          </a:r>
        </a:p>
      </dsp:txBody>
      <dsp:txXfrm>
        <a:off x="2359403" y="4482736"/>
        <a:ext cx="1237311" cy="1237311"/>
      </dsp:txXfrm>
    </dsp:sp>
    <dsp:sp modelId="{1F2C59B5-0C81-4156-90AB-55209A87B3AE}">
      <dsp:nvSpPr>
        <dsp:cNvPr id="0" name=""/>
        <dsp:cNvSpPr/>
      </dsp:nvSpPr>
      <dsp:spPr>
        <a:xfrm>
          <a:off x="1276104" y="1681102"/>
          <a:ext cx="1749823" cy="1749823"/>
        </a:xfrm>
        <a:prstGeom prst="ellipse">
          <a:avLst/>
        </a:prstGeom>
        <a:solidFill>
          <a:schemeClr val="accent5">
            <a:alpha val="50000"/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Other  sexual safety strategies</a:t>
          </a:r>
        </a:p>
      </dsp:txBody>
      <dsp:txXfrm>
        <a:off x="1532360" y="1937358"/>
        <a:ext cx="1237311" cy="123731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EAA564-5969-4C93-BE49-E89959B9B2A1}">
      <dsp:nvSpPr>
        <dsp:cNvPr id="0" name=""/>
        <dsp:cNvSpPr/>
      </dsp:nvSpPr>
      <dsp:spPr>
        <a:xfrm>
          <a:off x="35" y="202601"/>
          <a:ext cx="3409806" cy="5760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At one point in time</a:t>
          </a:r>
        </a:p>
      </dsp:txBody>
      <dsp:txXfrm>
        <a:off x="35" y="202601"/>
        <a:ext cx="3409806" cy="576000"/>
      </dsp:txXfrm>
    </dsp:sp>
    <dsp:sp modelId="{B91D0311-1484-49D1-BB67-0AB04290E095}">
      <dsp:nvSpPr>
        <dsp:cNvPr id="0" name=""/>
        <dsp:cNvSpPr/>
      </dsp:nvSpPr>
      <dsp:spPr>
        <a:xfrm>
          <a:off x="35" y="778601"/>
          <a:ext cx="3409806" cy="1477153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Regression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Analysis of Variance (ANOVA)</a:t>
          </a:r>
        </a:p>
      </dsp:txBody>
      <dsp:txXfrm>
        <a:off x="35" y="778601"/>
        <a:ext cx="3409806" cy="1477153"/>
      </dsp:txXfrm>
    </dsp:sp>
    <dsp:sp modelId="{486F0825-DE14-43D0-8F4C-F91F208CA3E2}">
      <dsp:nvSpPr>
        <dsp:cNvPr id="0" name=""/>
        <dsp:cNvSpPr/>
      </dsp:nvSpPr>
      <dsp:spPr>
        <a:xfrm>
          <a:off x="3887214" y="202601"/>
          <a:ext cx="3409806" cy="5760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Longitudinal</a:t>
          </a:r>
        </a:p>
      </dsp:txBody>
      <dsp:txXfrm>
        <a:off x="3887214" y="202601"/>
        <a:ext cx="3409806" cy="576000"/>
      </dsp:txXfrm>
    </dsp:sp>
    <dsp:sp modelId="{96825432-9C1F-4A40-88AC-93F1FC2900C1}">
      <dsp:nvSpPr>
        <dsp:cNvPr id="0" name=""/>
        <dsp:cNvSpPr/>
      </dsp:nvSpPr>
      <dsp:spPr>
        <a:xfrm>
          <a:off x="3887214" y="778601"/>
          <a:ext cx="3409806" cy="1477153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Repeated measures ANOVA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Generalized Estimating Equation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Mixed Models</a:t>
          </a:r>
        </a:p>
      </dsp:txBody>
      <dsp:txXfrm>
        <a:off x="3887214" y="778601"/>
        <a:ext cx="3409806" cy="14771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8695856-A801-104F-8956-B2D0C5D540F7}" type="datetimeFigureOut">
              <a:rPr lang="en-US" smtClean="0"/>
              <a:t>1/8/2018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2CBC8BD-0AA2-6A4E-8C94-A28C4118B2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6367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CD80634-D529-AC43-919B-BC959E7FA5D0}" type="datetimeFigureOut">
              <a:rPr lang="en-US" smtClean="0"/>
              <a:t>1/8/2018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7B79823-1ACE-974A-BD23-01F3369405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32092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9823-1ACE-974A-BD23-01F3369405F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2501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9823-1ACE-974A-BD23-01F3369405F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3325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9823-1ACE-974A-BD23-01F3369405F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5992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9823-1ACE-974A-BD23-01F3369405F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9328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9823-1ACE-974A-BD23-01F3369405F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5265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9823-1ACE-974A-BD23-01F3369405F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7330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9823-1ACE-974A-BD23-01F3369405F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8631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9823-1ACE-974A-BD23-01F3369405F2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258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9823-1ACE-974A-BD23-01F3369405F2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2505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b="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9823-1ACE-974A-BD23-01F3369405F2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1485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9823-1ACE-974A-BD23-01F3369405F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9142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9823-1ACE-974A-BD23-01F3369405F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0551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9823-1ACE-974A-BD23-01F3369405F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3871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9823-1ACE-974A-BD23-01F3369405F2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9121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9823-1ACE-974A-BD23-01F3369405F2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692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9823-1ACE-974A-BD23-01F3369405F2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0147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9823-1ACE-974A-BD23-01F3369405F2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0159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9823-1ACE-974A-BD23-01F3369405F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1607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9823-1ACE-974A-BD23-01F3369405F2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92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9823-1ACE-974A-BD23-01F3369405F2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3834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9823-1ACE-974A-BD23-01F3369405F2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5352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9823-1ACE-974A-BD23-01F3369405F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8874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9823-1ACE-974A-BD23-01F3369405F2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0748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9823-1ACE-974A-BD23-01F3369405F2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8265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9823-1ACE-974A-BD23-01F3369405F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1177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9823-1ACE-974A-BD23-01F3369405F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09853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9823-1ACE-974A-BD23-01F3369405F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398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9823-1ACE-974A-BD23-01F3369405F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84200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9823-1ACE-974A-BD23-01F3369405F2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15297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9823-1ACE-974A-BD23-01F3369405F2}" type="slidenum">
              <a:rPr lang="en-US" smtClean="0">
                <a:solidFill>
                  <a:prstClr val="black"/>
                </a:solidFill>
              </a:rPr>
              <a:pPr/>
              <a:t>33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52409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9823-1ACE-974A-BD23-01F3369405F2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2952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9823-1ACE-974A-BD23-01F3369405F2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90003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9823-1ACE-974A-BD23-01F3369405F2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13154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9823-1ACE-974A-BD23-01F3369405F2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09469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9823-1ACE-974A-BD23-01F3369405F2}" type="slidenum">
              <a:rPr lang="en-US" smtClean="0">
                <a:solidFill>
                  <a:prstClr val="black"/>
                </a:solidFill>
              </a:rPr>
              <a:pPr/>
              <a:t>40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69176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9823-1ACE-974A-BD23-01F3369405F2}" type="slidenum">
              <a:rPr lang="en-US" smtClean="0">
                <a:solidFill>
                  <a:prstClr val="black"/>
                </a:solidFill>
              </a:rPr>
              <a:pPr/>
              <a:t>41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69176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9823-1ACE-974A-BD23-01F3369405F2}" type="slidenum">
              <a:rPr lang="en-US" smtClean="0">
                <a:solidFill>
                  <a:prstClr val="black"/>
                </a:solidFill>
              </a:rPr>
              <a:pPr/>
              <a:t>42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69176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9823-1ACE-974A-BD23-01F3369405F2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55579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9823-1ACE-974A-BD23-01F3369405F2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25696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9823-1ACE-974A-BD23-01F3369405F2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94196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9823-1ACE-974A-BD23-01F3369405F2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02687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9823-1ACE-974A-BD23-01F3369405F2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7261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9823-1ACE-974A-BD23-01F3369405F2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36852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9823-1ACE-974A-BD23-01F3369405F2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40644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9823-1ACE-974A-BD23-01F3369405F2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47001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9823-1ACE-974A-BD23-01F3369405F2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44696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9823-1ACE-974A-BD23-01F3369405F2}" type="slidenum">
              <a:rPr lang="en-US" smtClean="0">
                <a:solidFill>
                  <a:prstClr val="black"/>
                </a:solidFill>
              </a:rPr>
              <a:pPr/>
              <a:t>58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44696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9823-1ACE-974A-BD23-01F3369405F2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298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ES Cover slide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kgrd-shadow-line-long30.jpg"/>
          <p:cNvPicPr>
            <a:picLocks noChangeAspect="1"/>
          </p:cNvPicPr>
          <p:nvPr userDrawn="1"/>
        </p:nvPicPr>
        <p:blipFill rotWithShape="1">
          <a:blip r:embed="rId2"/>
          <a:srcRect t="4074"/>
          <a:stretch/>
        </p:blipFill>
        <p:spPr>
          <a:xfrm>
            <a:off x="0" y="3568700"/>
            <a:ext cx="9144000" cy="3289300"/>
          </a:xfrm>
          <a:prstGeom prst="rect">
            <a:avLst/>
          </a:prstGeom>
        </p:spPr>
      </p:pic>
      <p:pic>
        <p:nvPicPr>
          <p:cNvPr id="7" name="Picture 6" descr="ES Cover slide12.jp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883"/>
          <a:stretch/>
        </p:blipFill>
        <p:spPr>
          <a:xfrm>
            <a:off x="7230" y="-74191"/>
            <a:ext cx="9144000" cy="12413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436" y="263438"/>
            <a:ext cx="7245752" cy="566127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algn="l">
              <a:defRPr sz="2800" b="1">
                <a:ln>
                  <a:noFill/>
                </a:ln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5503" y="1613234"/>
            <a:ext cx="7546693" cy="43940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1pPr>
            <a:lvl2pPr marL="742950" indent="-285750">
              <a:buFont typeface="Arial" panose="020B0604020202020204" pitchFamily="34" charset="0"/>
              <a:buChar char="•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2pPr>
            <a:lvl3pPr marL="1090613" indent="-176213"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4pPr>
            <a:lvl5pPr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8660282" y="6484976"/>
            <a:ext cx="306314" cy="373024"/>
          </a:xfrm>
          <a:prstGeom prst="rect">
            <a:avLst/>
          </a:prstGeom>
          <a:solidFill>
            <a:srgbClr val="1128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12836"/>
              </a:solidFill>
            </a:endParaRPr>
          </a:p>
        </p:txBody>
      </p:sp>
      <p:sp>
        <p:nvSpPr>
          <p:cNvPr id="17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832996" y="645329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>
                <a:solidFill>
                  <a:srgbClr val="FFFFFF"/>
                </a:solidFill>
              </a:defRPr>
            </a:lvl1pPr>
          </a:lstStyle>
          <a:p>
            <a:fld id="{47D00085-9218-6F44-BE1F-472F91C55B4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665" y="6484976"/>
            <a:ext cx="5562600" cy="365125"/>
          </a:xfrm>
          <a:prstGeom prst="rect">
            <a:avLst/>
          </a:prstGeom>
        </p:spPr>
        <p:txBody>
          <a:bodyPr/>
          <a:lstStyle>
            <a:lvl1pPr algn="l">
              <a:defRPr lang="en-US" sz="900" b="0" i="0" u="none" strike="noStrike" baseline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© 2015 Evaluation Specialists. All rights reserved.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S Cover slide12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883"/>
          <a:stretch/>
        </p:blipFill>
        <p:spPr>
          <a:xfrm>
            <a:off x="0" y="0"/>
            <a:ext cx="9144000" cy="899583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 userDrawn="1"/>
        </p:nvSpPr>
        <p:spPr>
          <a:xfrm>
            <a:off x="260006" y="5096"/>
            <a:ext cx="8883993" cy="838823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kern="1200">
                <a:ln>
                  <a:noFill/>
                </a:ln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2600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D00085-9218-6F44-BE1F-472F91C55B4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2015 Evaluation Specialists.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745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ES Cover slide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862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kgrd-shadow-line-long30.jpg"/>
          <p:cNvPicPr>
            <a:picLocks noChangeAspect="1"/>
          </p:cNvPicPr>
          <p:nvPr userDrawn="1"/>
        </p:nvPicPr>
        <p:blipFill rotWithShape="1">
          <a:blip r:embed="rId2"/>
          <a:srcRect t="4074"/>
          <a:stretch/>
        </p:blipFill>
        <p:spPr>
          <a:xfrm>
            <a:off x="0" y="3568700"/>
            <a:ext cx="9144000" cy="3289300"/>
          </a:xfrm>
          <a:prstGeom prst="rect">
            <a:avLst/>
          </a:prstGeom>
        </p:spPr>
      </p:pic>
      <p:pic>
        <p:nvPicPr>
          <p:cNvPr id="7" name="Picture 6" descr="ES Cover slide12.jp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883"/>
          <a:stretch/>
        </p:blipFill>
        <p:spPr>
          <a:xfrm>
            <a:off x="7230" y="-74191"/>
            <a:ext cx="9144000" cy="12413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436" y="263438"/>
            <a:ext cx="7245752" cy="566127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algn="l">
              <a:defRPr sz="2800" b="1">
                <a:ln>
                  <a:noFill/>
                </a:ln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5503" y="1613234"/>
            <a:ext cx="7546693" cy="43940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1pPr>
            <a:lvl2pPr marL="742950" indent="-285750">
              <a:buFont typeface="Arial" panose="020B0604020202020204" pitchFamily="34" charset="0"/>
              <a:buChar char="•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2pPr>
            <a:lvl3pPr marL="1090613" indent="-176213"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4pPr>
            <a:lvl5pPr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8660282" y="6484976"/>
            <a:ext cx="306314" cy="373024"/>
          </a:xfrm>
          <a:prstGeom prst="rect">
            <a:avLst/>
          </a:prstGeom>
          <a:solidFill>
            <a:srgbClr val="1128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12836"/>
              </a:solidFill>
            </a:endParaRPr>
          </a:p>
        </p:txBody>
      </p:sp>
      <p:sp>
        <p:nvSpPr>
          <p:cNvPr id="17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832996" y="645329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>
                <a:solidFill>
                  <a:srgbClr val="FFFFFF"/>
                </a:solidFill>
              </a:defRPr>
            </a:lvl1pPr>
          </a:lstStyle>
          <a:p>
            <a:fld id="{47D00085-9218-6F44-BE1F-472F91C55B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665" y="6484976"/>
            <a:ext cx="5562600" cy="365125"/>
          </a:xfrm>
          <a:prstGeom prst="rect">
            <a:avLst/>
          </a:prstGeom>
        </p:spPr>
        <p:txBody>
          <a:bodyPr/>
          <a:lstStyle>
            <a:lvl1pPr algn="l">
              <a:defRPr lang="en-US" sz="900" b="0" i="0" u="none" strike="noStrike" baseline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dirty="0">
                <a:solidFill>
                  <a:prstClr val="black">
                    <a:lumMod val="65000"/>
                    <a:lumOff val="35000"/>
                  </a:prstClr>
                </a:solidFill>
              </a:rPr>
              <a:t>© 2015 Evaluation Specialists.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114265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S Cover slide12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883"/>
          <a:stretch/>
        </p:blipFill>
        <p:spPr>
          <a:xfrm>
            <a:off x="0" y="0"/>
            <a:ext cx="9144000" cy="899583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 userDrawn="1"/>
        </p:nvSpPr>
        <p:spPr>
          <a:xfrm>
            <a:off x="260006" y="5096"/>
            <a:ext cx="8883993" cy="838823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kern="1200">
                <a:ln>
                  <a:noFill/>
                </a:ln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2600" dirty="0">
                <a:solidFill>
                  <a:prstClr val="white"/>
                </a:solidFill>
              </a:rPr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D00085-9218-6F44-BE1F-472F91C55B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>
                <a:solidFill>
                  <a:prstClr val="black">
                    <a:lumMod val="65000"/>
                    <a:lumOff val="35000"/>
                  </a:prstClr>
                </a:solidFill>
              </a:rPr>
              <a:t>© 2015 Evaluation Specialists. All rights reserved.</a:t>
            </a:r>
            <a:endParaRPr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595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/>
          <a:p>
            <a:fld id="{79970B04-4097-41E2-AA1A-B5B6BA019689}" type="datetimeFigureOut">
              <a:rPr lang="en-US" smtClean="0">
                <a:solidFill>
                  <a:prstClr val="black"/>
                </a:solidFill>
              </a:rPr>
              <a:pPr/>
              <a:t>1/8/2018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8C2B473-19B2-40D3-B6CB-3CF3BE1EB929}" type="slidenum">
              <a:rPr lang="en-US" smtClean="0">
                <a:solidFill>
                  <a:srgbClr val="1F497D"/>
                </a:solidFill>
              </a:rPr>
              <a:pPr/>
              <a:t>‹#›</a:t>
            </a:fld>
            <a:endParaRPr 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685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ES Cover slide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309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kgrd-shadow-line-long30.jpg"/>
          <p:cNvPicPr>
            <a:picLocks noChangeAspect="1"/>
          </p:cNvPicPr>
          <p:nvPr userDrawn="1"/>
        </p:nvPicPr>
        <p:blipFill rotWithShape="1">
          <a:blip r:embed="rId2"/>
          <a:srcRect t="4074"/>
          <a:stretch/>
        </p:blipFill>
        <p:spPr>
          <a:xfrm>
            <a:off x="0" y="3568700"/>
            <a:ext cx="9144000" cy="3289300"/>
          </a:xfrm>
          <a:prstGeom prst="rect">
            <a:avLst/>
          </a:prstGeom>
        </p:spPr>
      </p:pic>
      <p:pic>
        <p:nvPicPr>
          <p:cNvPr id="7" name="Picture 6" descr="ES Cover slide12.jp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883"/>
          <a:stretch/>
        </p:blipFill>
        <p:spPr>
          <a:xfrm>
            <a:off x="7230" y="-74191"/>
            <a:ext cx="9144000" cy="12413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436" y="263438"/>
            <a:ext cx="7245752" cy="566127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algn="l">
              <a:defRPr sz="2800" b="1">
                <a:ln>
                  <a:noFill/>
                </a:ln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5503" y="1613234"/>
            <a:ext cx="7546693" cy="43940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1pPr>
            <a:lvl2pPr marL="742950" indent="-285750">
              <a:buFont typeface="Arial" panose="020B0604020202020204" pitchFamily="34" charset="0"/>
              <a:buChar char="•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2pPr>
            <a:lvl3pPr marL="1090613" indent="-176213"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4pPr>
            <a:lvl5pPr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8660282" y="6484976"/>
            <a:ext cx="306314" cy="373024"/>
          </a:xfrm>
          <a:prstGeom prst="rect">
            <a:avLst/>
          </a:prstGeom>
          <a:solidFill>
            <a:srgbClr val="1128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12836"/>
              </a:solidFill>
            </a:endParaRPr>
          </a:p>
        </p:txBody>
      </p:sp>
      <p:sp>
        <p:nvSpPr>
          <p:cNvPr id="17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832996" y="645329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>
                <a:solidFill>
                  <a:srgbClr val="FFFFFF"/>
                </a:solidFill>
              </a:defRPr>
            </a:lvl1pPr>
          </a:lstStyle>
          <a:p>
            <a:fld id="{47D00085-9218-6F44-BE1F-472F91C55B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665" y="6484976"/>
            <a:ext cx="5562600" cy="365125"/>
          </a:xfrm>
          <a:prstGeom prst="rect">
            <a:avLst/>
          </a:prstGeom>
        </p:spPr>
        <p:txBody>
          <a:bodyPr/>
          <a:lstStyle>
            <a:lvl1pPr algn="l">
              <a:defRPr lang="en-US" sz="900" b="0" i="0" u="none" strike="noStrike" baseline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dirty="0">
                <a:solidFill>
                  <a:prstClr val="black">
                    <a:lumMod val="65000"/>
                    <a:lumOff val="35000"/>
                  </a:prstClr>
                </a:solidFill>
              </a:rPr>
              <a:t>© 2015 Evaluation Specialists.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282476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S Cover slide12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883"/>
          <a:stretch/>
        </p:blipFill>
        <p:spPr>
          <a:xfrm>
            <a:off x="0" y="0"/>
            <a:ext cx="9144000" cy="899583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 userDrawn="1"/>
        </p:nvSpPr>
        <p:spPr>
          <a:xfrm>
            <a:off x="260006" y="5096"/>
            <a:ext cx="8883993" cy="838823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kern="1200">
                <a:ln>
                  <a:noFill/>
                </a:ln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2600" dirty="0">
                <a:solidFill>
                  <a:prstClr val="white"/>
                </a:solidFill>
              </a:rPr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D00085-9218-6F44-BE1F-472F91C55B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>
                <a:solidFill>
                  <a:prstClr val="black">
                    <a:lumMod val="65000"/>
                    <a:lumOff val="35000"/>
                  </a:prstClr>
                </a:solidFill>
              </a:rPr>
              <a:t>© 2015 Evaluation Specialists. All rights reserved.</a:t>
            </a:r>
            <a:endParaRPr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681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/>
          <a:p>
            <a:fld id="{79970B04-4097-41E2-AA1A-B5B6BA019689}" type="datetimeFigureOut">
              <a:rPr lang="en-US" smtClean="0">
                <a:solidFill>
                  <a:prstClr val="black"/>
                </a:solidFill>
              </a:rPr>
              <a:pPr/>
              <a:t>1/8/2018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8C2B473-19B2-40D3-B6CB-3CF3BE1EB929}" type="slidenum">
              <a:rPr lang="en-US" smtClean="0">
                <a:solidFill>
                  <a:srgbClr val="1F497D"/>
                </a:solidFill>
              </a:rPr>
              <a:pPr/>
              <a:t>‹#›</a:t>
            </a:fld>
            <a:endParaRPr 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5682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ES Cover slide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7798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kgrd-shadow-line-long30.jpg"/>
          <p:cNvPicPr>
            <a:picLocks noChangeAspect="1"/>
          </p:cNvPicPr>
          <p:nvPr userDrawn="1"/>
        </p:nvPicPr>
        <p:blipFill rotWithShape="1">
          <a:blip r:embed="rId2"/>
          <a:srcRect t="4074"/>
          <a:stretch/>
        </p:blipFill>
        <p:spPr>
          <a:xfrm>
            <a:off x="0" y="3568700"/>
            <a:ext cx="9144000" cy="3289300"/>
          </a:xfrm>
          <a:prstGeom prst="rect">
            <a:avLst/>
          </a:prstGeom>
        </p:spPr>
      </p:pic>
      <p:pic>
        <p:nvPicPr>
          <p:cNvPr id="7" name="Picture 6" descr="ES Cover slide12.jp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883"/>
          <a:stretch/>
        </p:blipFill>
        <p:spPr>
          <a:xfrm>
            <a:off x="7230" y="-74191"/>
            <a:ext cx="9144000" cy="12413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436" y="263438"/>
            <a:ext cx="7245752" cy="566127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algn="l">
              <a:defRPr sz="2800" b="1">
                <a:ln>
                  <a:noFill/>
                </a:ln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5503" y="1613234"/>
            <a:ext cx="7546693" cy="43940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1pPr>
            <a:lvl2pPr marL="742950" indent="-285750">
              <a:buFont typeface="Arial" panose="020B0604020202020204" pitchFamily="34" charset="0"/>
              <a:buChar char="•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2pPr>
            <a:lvl3pPr marL="1090613" indent="-176213"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4pPr>
            <a:lvl5pPr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8660282" y="6484976"/>
            <a:ext cx="306314" cy="373024"/>
          </a:xfrm>
          <a:prstGeom prst="rect">
            <a:avLst/>
          </a:prstGeom>
          <a:solidFill>
            <a:srgbClr val="1128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12836"/>
              </a:solidFill>
            </a:endParaRPr>
          </a:p>
        </p:txBody>
      </p:sp>
      <p:sp>
        <p:nvSpPr>
          <p:cNvPr id="17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832996" y="645329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>
                <a:solidFill>
                  <a:srgbClr val="FFFFFF"/>
                </a:solidFill>
              </a:defRPr>
            </a:lvl1pPr>
          </a:lstStyle>
          <a:p>
            <a:fld id="{47D00085-9218-6F44-BE1F-472F91C55B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665" y="6484976"/>
            <a:ext cx="5562600" cy="365125"/>
          </a:xfrm>
          <a:prstGeom prst="rect">
            <a:avLst/>
          </a:prstGeom>
        </p:spPr>
        <p:txBody>
          <a:bodyPr/>
          <a:lstStyle>
            <a:lvl1pPr algn="l">
              <a:defRPr lang="en-US" sz="900" b="0" i="0" u="none" strike="noStrike" baseline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dirty="0">
                <a:solidFill>
                  <a:prstClr val="black">
                    <a:lumMod val="65000"/>
                    <a:lumOff val="35000"/>
                  </a:prstClr>
                </a:solidFill>
              </a:rPr>
              <a:t>© 2015 Evaluation Specialists.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6169761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S Cover slide12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883"/>
          <a:stretch/>
        </p:blipFill>
        <p:spPr>
          <a:xfrm>
            <a:off x="0" y="0"/>
            <a:ext cx="9144000" cy="899583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 userDrawn="1"/>
        </p:nvSpPr>
        <p:spPr>
          <a:xfrm>
            <a:off x="260006" y="5096"/>
            <a:ext cx="8883993" cy="838823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kern="1200">
                <a:ln>
                  <a:noFill/>
                </a:ln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2600" dirty="0">
                <a:solidFill>
                  <a:prstClr val="white"/>
                </a:solidFill>
              </a:rPr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D00085-9218-6F44-BE1F-472F91C55B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>
                <a:solidFill>
                  <a:prstClr val="black">
                    <a:lumMod val="65000"/>
                    <a:lumOff val="35000"/>
                  </a:prstClr>
                </a:solidFill>
              </a:rPr>
              <a:t>© 2015 Evaluation Specialists. All rights reserved.</a:t>
            </a:r>
            <a:endParaRPr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5580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/>
          <a:p>
            <a:fld id="{79970B04-4097-41E2-AA1A-B5B6BA019689}" type="datetimeFigureOut">
              <a:rPr lang="en-US" smtClean="0">
                <a:solidFill>
                  <a:prstClr val="black"/>
                </a:solidFill>
              </a:rPr>
              <a:pPr/>
              <a:t>1/8/2018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8C2B473-19B2-40D3-B6CB-3CF3BE1EB929}" type="slidenum">
              <a:rPr lang="en-US" smtClean="0">
                <a:solidFill>
                  <a:srgbClr val="1F497D"/>
                </a:solidFill>
              </a:rPr>
              <a:pPr/>
              <a:t>‹#›</a:t>
            </a:fld>
            <a:endParaRPr 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849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ES Cover slide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5525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kgrd-shadow-line-long30.jpg"/>
          <p:cNvPicPr>
            <a:picLocks noChangeAspect="1"/>
          </p:cNvPicPr>
          <p:nvPr userDrawn="1"/>
        </p:nvPicPr>
        <p:blipFill rotWithShape="1">
          <a:blip r:embed="rId2"/>
          <a:srcRect t="4074"/>
          <a:stretch/>
        </p:blipFill>
        <p:spPr>
          <a:xfrm>
            <a:off x="0" y="3568700"/>
            <a:ext cx="9144000" cy="3289300"/>
          </a:xfrm>
          <a:prstGeom prst="rect">
            <a:avLst/>
          </a:prstGeom>
        </p:spPr>
      </p:pic>
      <p:pic>
        <p:nvPicPr>
          <p:cNvPr id="7" name="Picture 6" descr="ES Cover slide12.jp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883"/>
          <a:stretch/>
        </p:blipFill>
        <p:spPr>
          <a:xfrm>
            <a:off x="7230" y="-74191"/>
            <a:ext cx="9144000" cy="12413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436" y="263438"/>
            <a:ext cx="7245752" cy="566127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algn="l">
              <a:defRPr sz="2800" b="1">
                <a:ln>
                  <a:noFill/>
                </a:ln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5503" y="1613234"/>
            <a:ext cx="7546693" cy="43940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1pPr>
            <a:lvl2pPr marL="742950" indent="-285750">
              <a:buFont typeface="Arial" panose="020B0604020202020204" pitchFamily="34" charset="0"/>
              <a:buChar char="•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2pPr>
            <a:lvl3pPr marL="1090613" indent="-176213"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4pPr>
            <a:lvl5pPr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8660282" y="6484976"/>
            <a:ext cx="306314" cy="373024"/>
          </a:xfrm>
          <a:prstGeom prst="rect">
            <a:avLst/>
          </a:prstGeom>
          <a:solidFill>
            <a:srgbClr val="1128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12836"/>
              </a:solidFill>
            </a:endParaRPr>
          </a:p>
        </p:txBody>
      </p:sp>
      <p:sp>
        <p:nvSpPr>
          <p:cNvPr id="17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832996" y="645329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>
                <a:solidFill>
                  <a:srgbClr val="FFFFFF"/>
                </a:solidFill>
              </a:defRPr>
            </a:lvl1pPr>
          </a:lstStyle>
          <a:p>
            <a:fld id="{47D00085-9218-6F44-BE1F-472F91C55B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665" y="6484976"/>
            <a:ext cx="5562600" cy="365125"/>
          </a:xfrm>
          <a:prstGeom prst="rect">
            <a:avLst/>
          </a:prstGeom>
        </p:spPr>
        <p:txBody>
          <a:bodyPr/>
          <a:lstStyle>
            <a:lvl1pPr algn="l">
              <a:defRPr lang="en-US" sz="900" b="0" i="0" u="none" strike="noStrike" baseline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dirty="0">
                <a:solidFill>
                  <a:prstClr val="black">
                    <a:lumMod val="65000"/>
                    <a:lumOff val="35000"/>
                  </a:prstClr>
                </a:solidFill>
              </a:rPr>
              <a:t>© 2015 Evaluation Specialists.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5616284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S Cover slide12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883"/>
          <a:stretch/>
        </p:blipFill>
        <p:spPr>
          <a:xfrm>
            <a:off x="0" y="0"/>
            <a:ext cx="9144000" cy="899583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 userDrawn="1"/>
        </p:nvSpPr>
        <p:spPr>
          <a:xfrm>
            <a:off x="260006" y="5096"/>
            <a:ext cx="8883993" cy="838823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kern="1200">
                <a:ln>
                  <a:noFill/>
                </a:ln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2600" dirty="0">
                <a:solidFill>
                  <a:prstClr val="white"/>
                </a:solidFill>
              </a:rPr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D00085-9218-6F44-BE1F-472F91C55B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>
                <a:solidFill>
                  <a:prstClr val="black">
                    <a:lumMod val="65000"/>
                    <a:lumOff val="35000"/>
                  </a:prstClr>
                </a:solidFill>
              </a:rPr>
              <a:t>© 2015 Evaluation Specialists. All rights reserved.</a:t>
            </a:r>
            <a:endParaRPr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9652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/>
          <a:p>
            <a:fld id="{79970B04-4097-41E2-AA1A-B5B6BA019689}" type="datetimeFigureOut">
              <a:rPr lang="en-US" smtClean="0">
                <a:solidFill>
                  <a:prstClr val="black"/>
                </a:solidFill>
              </a:rPr>
              <a:pPr/>
              <a:t>1/8/2018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8C2B473-19B2-40D3-B6CB-3CF3BE1EB929}" type="slidenum">
              <a:rPr lang="en-US" smtClean="0">
                <a:solidFill>
                  <a:srgbClr val="1F497D"/>
                </a:solidFill>
              </a:rPr>
              <a:pPr/>
              <a:t>‹#›</a:t>
            </a:fld>
            <a:endParaRPr 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0327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0098-B9CE-479B-8A65-CEFF9372F6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B451D-2D91-4231-95AE-47D0E3B976FD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0730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0098-B9CE-479B-8A65-CEFF9372F6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B451D-2D91-4231-95AE-47D0E3B976FD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4489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0098-B9CE-479B-8A65-CEFF9372F6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B451D-2D91-4231-95AE-47D0E3B976FD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5846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0098-B9CE-479B-8A65-CEFF9372F6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B451D-2D91-4231-95AE-47D0E3B976FD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3721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0098-B9CE-479B-8A65-CEFF9372F6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B451D-2D91-4231-95AE-47D0E3B976FD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1278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0098-B9CE-479B-8A65-CEFF9372F6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B451D-2D91-4231-95AE-47D0E3B976FD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8379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0098-B9CE-479B-8A65-CEFF9372F6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B451D-2D91-4231-95AE-47D0E3B976FD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605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0098-B9CE-479B-8A65-CEFF9372F6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B451D-2D91-4231-95AE-47D0E3B976FD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67219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0098-B9CE-479B-8A65-CEFF9372F6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B451D-2D91-4231-95AE-47D0E3B976FD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035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0098-B9CE-479B-8A65-CEFF9372F6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B451D-2D91-4231-95AE-47D0E3B976FD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2284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0098-B9CE-479B-8A65-CEFF9372F6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B451D-2D91-4231-95AE-47D0E3B976FD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706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jpe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.jpe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.jpe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.jpe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kgrd-shadow-line-long30.jpg"/>
          <p:cNvPicPr>
            <a:picLocks noChangeAspect="1"/>
          </p:cNvPicPr>
          <p:nvPr userDrawn="1"/>
        </p:nvPicPr>
        <p:blipFill rotWithShape="1">
          <a:blip r:embed="rId5"/>
          <a:srcRect t="4074"/>
          <a:stretch/>
        </p:blipFill>
        <p:spPr>
          <a:xfrm>
            <a:off x="0" y="3568700"/>
            <a:ext cx="9144000" cy="328930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8660282" y="6484976"/>
            <a:ext cx="306314" cy="373024"/>
          </a:xfrm>
          <a:prstGeom prst="rect">
            <a:avLst/>
          </a:prstGeom>
          <a:solidFill>
            <a:srgbClr val="1128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12836"/>
              </a:solidFill>
            </a:endParaRP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832996" y="638519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>
                <a:solidFill>
                  <a:srgbClr val="FFFFFF"/>
                </a:solidFill>
              </a:defRPr>
            </a:lvl1pPr>
          </a:lstStyle>
          <a:p>
            <a:fld id="{47D00085-9218-6F44-BE1F-472F91C55B4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665" y="6484976"/>
            <a:ext cx="5562600" cy="365125"/>
          </a:xfrm>
          <a:prstGeom prst="rect">
            <a:avLst/>
          </a:prstGeom>
        </p:spPr>
        <p:txBody>
          <a:bodyPr/>
          <a:lstStyle>
            <a:lvl1pPr algn="l">
              <a:defRPr lang="en-US" sz="900" b="0" i="0" u="none" strike="noStrike" baseline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© 2015 Evaluation Specialists. All rights reserved.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kgrd-shadow-line-long30.jpg"/>
          <p:cNvPicPr>
            <a:picLocks noChangeAspect="1"/>
          </p:cNvPicPr>
          <p:nvPr userDrawn="1"/>
        </p:nvPicPr>
        <p:blipFill rotWithShape="1">
          <a:blip r:embed="rId6"/>
          <a:srcRect t="4074"/>
          <a:stretch/>
        </p:blipFill>
        <p:spPr>
          <a:xfrm>
            <a:off x="0" y="3568700"/>
            <a:ext cx="9144000" cy="328930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8660282" y="6484976"/>
            <a:ext cx="306314" cy="373024"/>
          </a:xfrm>
          <a:prstGeom prst="rect">
            <a:avLst/>
          </a:prstGeom>
          <a:solidFill>
            <a:srgbClr val="1128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12836"/>
              </a:solidFill>
            </a:endParaRP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832996" y="638519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>
                <a:solidFill>
                  <a:srgbClr val="FFFFFF"/>
                </a:solidFill>
              </a:defRPr>
            </a:lvl1pPr>
          </a:lstStyle>
          <a:p>
            <a:fld id="{47D00085-9218-6F44-BE1F-472F91C55B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665" y="6484976"/>
            <a:ext cx="5562600" cy="365125"/>
          </a:xfrm>
          <a:prstGeom prst="rect">
            <a:avLst/>
          </a:prstGeom>
        </p:spPr>
        <p:txBody>
          <a:bodyPr/>
          <a:lstStyle>
            <a:lvl1pPr algn="l">
              <a:defRPr lang="en-US" sz="900" b="0" i="0" u="none" strike="noStrike" baseline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dirty="0">
                <a:solidFill>
                  <a:prstClr val="black">
                    <a:lumMod val="65000"/>
                    <a:lumOff val="35000"/>
                  </a:prstClr>
                </a:solidFill>
              </a:rPr>
              <a:t>© 2015 Evaluation Specialists.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972677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kgrd-shadow-line-long30.jpg"/>
          <p:cNvPicPr>
            <a:picLocks noChangeAspect="1"/>
          </p:cNvPicPr>
          <p:nvPr userDrawn="1"/>
        </p:nvPicPr>
        <p:blipFill rotWithShape="1">
          <a:blip r:embed="rId6"/>
          <a:srcRect t="4074"/>
          <a:stretch/>
        </p:blipFill>
        <p:spPr>
          <a:xfrm>
            <a:off x="0" y="3568700"/>
            <a:ext cx="9144000" cy="328930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8660282" y="6484976"/>
            <a:ext cx="306314" cy="373024"/>
          </a:xfrm>
          <a:prstGeom prst="rect">
            <a:avLst/>
          </a:prstGeom>
          <a:solidFill>
            <a:srgbClr val="1128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12836"/>
              </a:solidFill>
            </a:endParaRP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832996" y="638519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>
                <a:solidFill>
                  <a:srgbClr val="FFFFFF"/>
                </a:solidFill>
              </a:defRPr>
            </a:lvl1pPr>
          </a:lstStyle>
          <a:p>
            <a:fld id="{47D00085-9218-6F44-BE1F-472F91C55B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665" y="6484976"/>
            <a:ext cx="5562600" cy="365125"/>
          </a:xfrm>
          <a:prstGeom prst="rect">
            <a:avLst/>
          </a:prstGeom>
        </p:spPr>
        <p:txBody>
          <a:bodyPr/>
          <a:lstStyle>
            <a:lvl1pPr algn="l">
              <a:defRPr lang="en-US" sz="900" b="0" i="0" u="none" strike="noStrike" baseline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dirty="0">
                <a:solidFill>
                  <a:prstClr val="black">
                    <a:lumMod val="65000"/>
                    <a:lumOff val="35000"/>
                  </a:prstClr>
                </a:solidFill>
              </a:rPr>
              <a:t>© 2015 Evaluation Specialists.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66808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kgrd-shadow-line-long30.jpg"/>
          <p:cNvPicPr>
            <a:picLocks noChangeAspect="1"/>
          </p:cNvPicPr>
          <p:nvPr userDrawn="1"/>
        </p:nvPicPr>
        <p:blipFill rotWithShape="1">
          <a:blip r:embed="rId6"/>
          <a:srcRect t="4074"/>
          <a:stretch/>
        </p:blipFill>
        <p:spPr>
          <a:xfrm>
            <a:off x="0" y="3568700"/>
            <a:ext cx="9144000" cy="328930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8660282" y="6484976"/>
            <a:ext cx="306314" cy="373024"/>
          </a:xfrm>
          <a:prstGeom prst="rect">
            <a:avLst/>
          </a:prstGeom>
          <a:solidFill>
            <a:srgbClr val="1128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12836"/>
              </a:solidFill>
            </a:endParaRP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832996" y="638519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>
                <a:solidFill>
                  <a:srgbClr val="FFFFFF"/>
                </a:solidFill>
              </a:defRPr>
            </a:lvl1pPr>
          </a:lstStyle>
          <a:p>
            <a:fld id="{47D00085-9218-6F44-BE1F-472F91C55B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665" y="6484976"/>
            <a:ext cx="5562600" cy="365125"/>
          </a:xfrm>
          <a:prstGeom prst="rect">
            <a:avLst/>
          </a:prstGeom>
        </p:spPr>
        <p:txBody>
          <a:bodyPr/>
          <a:lstStyle>
            <a:lvl1pPr algn="l">
              <a:defRPr lang="en-US" sz="900" b="0" i="0" u="none" strike="noStrike" baseline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dirty="0">
                <a:solidFill>
                  <a:prstClr val="black">
                    <a:lumMod val="65000"/>
                    <a:lumOff val="35000"/>
                  </a:prstClr>
                </a:solidFill>
              </a:rPr>
              <a:t>© 2015 Evaluation Specialists.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59603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kgrd-shadow-line-long30.jpg"/>
          <p:cNvPicPr>
            <a:picLocks noChangeAspect="1"/>
          </p:cNvPicPr>
          <p:nvPr userDrawn="1"/>
        </p:nvPicPr>
        <p:blipFill rotWithShape="1">
          <a:blip r:embed="rId6"/>
          <a:srcRect t="4074"/>
          <a:stretch/>
        </p:blipFill>
        <p:spPr>
          <a:xfrm>
            <a:off x="0" y="3568700"/>
            <a:ext cx="9144000" cy="328930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8660282" y="6484976"/>
            <a:ext cx="306314" cy="373024"/>
          </a:xfrm>
          <a:prstGeom prst="rect">
            <a:avLst/>
          </a:prstGeom>
          <a:solidFill>
            <a:srgbClr val="1128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12836"/>
              </a:solidFill>
            </a:endParaRP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832996" y="638519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>
                <a:solidFill>
                  <a:srgbClr val="FFFFFF"/>
                </a:solidFill>
              </a:defRPr>
            </a:lvl1pPr>
          </a:lstStyle>
          <a:p>
            <a:fld id="{47D00085-9218-6F44-BE1F-472F91C55B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665" y="6484976"/>
            <a:ext cx="5562600" cy="365125"/>
          </a:xfrm>
          <a:prstGeom prst="rect">
            <a:avLst/>
          </a:prstGeom>
        </p:spPr>
        <p:txBody>
          <a:bodyPr/>
          <a:lstStyle>
            <a:lvl1pPr algn="l">
              <a:defRPr lang="en-US" sz="900" b="0" i="0" u="none" strike="noStrike" baseline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dirty="0">
                <a:solidFill>
                  <a:prstClr val="black">
                    <a:lumMod val="65000"/>
                    <a:lumOff val="35000"/>
                  </a:prstClr>
                </a:solidFill>
              </a:rPr>
              <a:t>© 2015 Evaluation Specialists.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040158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51F70098-B9CE-479B-8A65-CEFF9372F6C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1/8/2018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A9AB451D-2D91-4231-95AE-47D0E3B976F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114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0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1.jp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1.jp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262" y="3809773"/>
            <a:ext cx="1713720" cy="205735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623" y="2689316"/>
            <a:ext cx="1925377" cy="2240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868" y="3984625"/>
            <a:ext cx="1758335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83920" y="3224999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Arial"/>
                <a:cs typeface="Arial"/>
              </a:rPr>
              <a:t>Jan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07280" y="3021824"/>
            <a:ext cx="15913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Arial"/>
                <a:cs typeface="Arial"/>
              </a:rPr>
              <a:t>Tatiana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20798" y="4959895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"/>
                <a:cs typeface="Arial"/>
              </a:rPr>
              <a:t>Blair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73577" y="5244312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"/>
                <a:cs typeface="Arial"/>
              </a:rPr>
              <a:t>Holly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7262" y="3253798"/>
            <a:ext cx="1891831" cy="189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738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4254" y="5087265"/>
            <a:ext cx="386063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112836"/>
                </a:solidFill>
                <a:latin typeface="Arial"/>
                <a:cs typeface="Arial"/>
              </a:rPr>
              <a:t>Presenters:    </a:t>
            </a:r>
          </a:p>
          <a:p>
            <a:r>
              <a:rPr lang="en-US" dirty="0">
                <a:solidFill>
                  <a:srgbClr val="112836"/>
                </a:solidFill>
                <a:latin typeface="Arial"/>
                <a:cs typeface="Arial"/>
              </a:rPr>
              <a:t>Blair Beadnell, </a:t>
            </a:r>
          </a:p>
          <a:p>
            <a:r>
              <a:rPr lang="en-US" dirty="0">
                <a:solidFill>
                  <a:srgbClr val="112836"/>
                </a:solidFill>
                <a:latin typeface="Arial"/>
                <a:cs typeface="Arial"/>
              </a:rPr>
              <a:t>Holly Carmichael Djang, </a:t>
            </a:r>
          </a:p>
          <a:p>
            <a:r>
              <a:rPr lang="en-US" dirty="0">
                <a:solidFill>
                  <a:srgbClr val="112836"/>
                </a:solidFill>
                <a:latin typeface="Arial"/>
                <a:cs typeface="Arial"/>
              </a:rPr>
              <a:t>and Tatiana Masters</a:t>
            </a:r>
          </a:p>
          <a:p>
            <a:endParaRPr lang="en-US" dirty="0">
              <a:solidFill>
                <a:srgbClr val="112836"/>
              </a:solidFill>
              <a:latin typeface="Arial"/>
              <a:cs typeface="Arial"/>
            </a:endParaRPr>
          </a:p>
          <a:p>
            <a:r>
              <a:rPr lang="en-US" dirty="0">
                <a:solidFill>
                  <a:srgbClr val="112836"/>
                </a:solidFill>
                <a:latin typeface="Arial"/>
                <a:cs typeface="Arial"/>
              </a:rPr>
              <a:t>October 27, 2016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54253" y="2832373"/>
            <a:ext cx="76763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"/>
                <a:cs typeface="Arial"/>
              </a:rPr>
              <a:t>Exploring subgroups visually: </a:t>
            </a:r>
          </a:p>
          <a:p>
            <a:r>
              <a:rPr lang="en-US" sz="2800" dirty="0">
                <a:solidFill>
                  <a:schemeClr val="bg1"/>
                </a:solidFill>
                <a:latin typeface="Arial"/>
                <a:cs typeface="Arial"/>
              </a:rPr>
              <a:t>A first step in identifying nuanced differences </a:t>
            </a:r>
          </a:p>
          <a:p>
            <a:r>
              <a:rPr lang="en-US" sz="2800" dirty="0">
                <a:solidFill>
                  <a:schemeClr val="bg1"/>
                </a:solidFill>
                <a:latin typeface="Arial"/>
                <a:cs typeface="Arial"/>
              </a:rPr>
              <a:t>and telling a more complete story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86325" y="5087265"/>
            <a:ext cx="3571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112836"/>
                </a:solidFill>
                <a:latin typeface="Arial"/>
                <a:cs typeface="Arial"/>
              </a:rPr>
              <a:t>Chair: </a:t>
            </a:r>
            <a:r>
              <a:rPr lang="en-US" dirty="0">
                <a:solidFill>
                  <a:srgbClr val="112836"/>
                </a:solidFill>
                <a:latin typeface="Arial"/>
                <a:cs typeface="Arial"/>
              </a:rPr>
              <a:t> Jan Vanslyke</a:t>
            </a:r>
          </a:p>
        </p:txBody>
      </p:sp>
    </p:spTree>
    <p:extLst>
      <p:ext uri="{BB962C8B-B14F-4D97-AF65-F5344CB8AC3E}">
        <p14:creationId xmlns:p14="http://schemas.microsoft.com/office/powerpoint/2010/main" val="3335639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and purpose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We will be interweaving our three presentations</a:t>
            </a:r>
          </a:p>
          <a:p>
            <a:endParaRPr lang="en-US" dirty="0"/>
          </a:p>
          <a:p>
            <a:r>
              <a:rPr lang="en-US" dirty="0"/>
              <a:t>First, we will discuss</a:t>
            </a:r>
          </a:p>
          <a:p>
            <a:pPr marL="692150" lvl="1" indent="-342900"/>
            <a:r>
              <a:rPr lang="en-US" dirty="0"/>
              <a:t>When and why?</a:t>
            </a:r>
          </a:p>
          <a:p>
            <a:pPr marL="692150" lvl="1" indent="-342900"/>
            <a:r>
              <a:rPr lang="en-US" dirty="0"/>
              <a:t>Ways of identifying subgroups</a:t>
            </a:r>
          </a:p>
          <a:p>
            <a:pPr lvl="1" indent="0">
              <a:buNone/>
            </a:pPr>
            <a:endParaRPr lang="en-US" dirty="0"/>
          </a:p>
          <a:p>
            <a:pPr marL="0" lvl="1" indent="0">
              <a:buNone/>
            </a:pPr>
            <a:r>
              <a:rPr lang="en-US" sz="2400" dirty="0"/>
              <a:t>Then, we will show examples of</a:t>
            </a:r>
          </a:p>
          <a:p>
            <a:pPr marL="692150" lvl="1" indent="-342900"/>
            <a:r>
              <a:rPr lang="en-US" dirty="0"/>
              <a:t>Identification</a:t>
            </a:r>
          </a:p>
          <a:p>
            <a:pPr marL="692150" lvl="1" indent="-342900"/>
            <a:r>
              <a:rPr lang="en-US" dirty="0"/>
              <a:t>Analysis</a:t>
            </a:r>
          </a:p>
          <a:p>
            <a:pPr marL="692150" lvl="1" indent="-342900"/>
            <a:r>
              <a:rPr lang="en-US" dirty="0"/>
              <a:t>Visualizing findings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Finally, considerations when doing subgroup analysis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D00085-9218-6F44-BE1F-472F91C55B4A}" type="slidenum">
              <a:rPr lang="en-US" smtClean="0"/>
              <a:t>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2015 Evaluation Specialists.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641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832996" y="6484975"/>
            <a:ext cx="2133600" cy="365125"/>
          </a:xfrm>
        </p:spPr>
        <p:txBody>
          <a:bodyPr/>
          <a:lstStyle/>
          <a:p>
            <a:fld id="{47D00085-9218-6F44-BE1F-472F91C55B4A}" type="slidenum">
              <a:rPr lang="en-US" smtClean="0"/>
              <a:t>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© 2015 Evaluation Specialists. All rights reserved.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90982" y="2948017"/>
            <a:ext cx="59583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"/>
                <a:cs typeface="Arial"/>
              </a:rPr>
              <a:t>Subgroups: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Arial"/>
                <a:cs typeface="Arial"/>
              </a:rPr>
              <a:t>What, When, Why?</a:t>
            </a:r>
          </a:p>
        </p:txBody>
      </p:sp>
      <p:sp>
        <p:nvSpPr>
          <p:cNvPr id="6" name="Rectangle 5"/>
          <p:cNvSpPr/>
          <p:nvPr/>
        </p:nvSpPr>
        <p:spPr>
          <a:xfrm>
            <a:off x="325004" y="6096472"/>
            <a:ext cx="207432" cy="19878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293421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subgroup analysis?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Commonly useful and requested in program evaluation work</a:t>
            </a:r>
          </a:p>
          <a:p>
            <a:endParaRPr lang="en-US" dirty="0"/>
          </a:p>
          <a:p>
            <a:r>
              <a:rPr lang="en-US" dirty="0"/>
              <a:t>Looks beyond the full sample to:</a:t>
            </a:r>
          </a:p>
          <a:p>
            <a:r>
              <a:rPr lang="en-US" dirty="0"/>
              <a:t>	Examine characteristics of subgroups separately</a:t>
            </a:r>
          </a:p>
          <a:p>
            <a:r>
              <a:rPr lang="en-US" dirty="0"/>
              <a:t>	     OR </a:t>
            </a:r>
          </a:p>
          <a:p>
            <a:r>
              <a:rPr lang="en-US" dirty="0"/>
              <a:t>	Compare subgroups to each other</a:t>
            </a:r>
          </a:p>
          <a:p>
            <a:endParaRPr lang="en-US" dirty="0"/>
          </a:p>
          <a:p>
            <a:r>
              <a:rPr lang="en-US" dirty="0"/>
              <a:t>Simple examples of subgroups</a:t>
            </a:r>
          </a:p>
          <a:p>
            <a:pPr marL="633413" lvl="2" indent="-285750"/>
            <a:r>
              <a:rPr lang="en-US" sz="1800" dirty="0"/>
              <a:t>Females and males</a:t>
            </a:r>
          </a:p>
          <a:p>
            <a:pPr marL="633413" lvl="2" indent="-285750"/>
            <a:r>
              <a:rPr lang="en-US" sz="1800" dirty="0"/>
              <a:t>Race/ethnicity groups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D00085-9218-6F44-BE1F-472F91C55B4A}" type="slidenum">
              <a:rPr lang="en-US" smtClean="0"/>
              <a:t>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2015 Evaluation Specialists.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285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can you do it?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 qualitative or quantitative work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Using one or multiple </a:t>
            </a:r>
            <a:r>
              <a:rPr lang="en-US" dirty="0" err="1"/>
              <a:t>timepoints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i="1" dirty="0"/>
              <a:t>Today’s focus:</a:t>
            </a:r>
          </a:p>
          <a:p>
            <a:endParaRPr lang="en-US" i="1" dirty="0"/>
          </a:p>
          <a:p>
            <a:r>
              <a:rPr lang="en-US" i="1" dirty="0"/>
              <a:t>Quantitative subgroups…</a:t>
            </a:r>
          </a:p>
          <a:p>
            <a:pPr algn="r"/>
            <a:r>
              <a:rPr lang="en-US" i="1" dirty="0"/>
              <a:t>…but some concepts apply to both</a:t>
            </a:r>
          </a:p>
          <a:p>
            <a:endParaRPr lang="en-US" i="1" dirty="0"/>
          </a:p>
          <a:p>
            <a:r>
              <a:rPr lang="en-US" i="1" dirty="0"/>
              <a:t>In longitudinal examples, two </a:t>
            </a:r>
            <a:r>
              <a:rPr lang="en-US" i="1" dirty="0" err="1"/>
              <a:t>timepoints</a:t>
            </a:r>
            <a:r>
              <a:rPr lang="en-US" i="1" dirty="0"/>
              <a:t>…</a:t>
            </a:r>
          </a:p>
          <a:p>
            <a:pPr algn="r"/>
            <a:r>
              <a:rPr lang="en-US" i="1" dirty="0"/>
              <a:t>…but ideas can be extended to more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D00085-9218-6F44-BE1F-472F91C55B4A}" type="slidenum">
              <a:rPr lang="en-US" smtClean="0"/>
              <a:t>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2015 Evaluation Specialists.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778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should I conduct subgroup analyses?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answer evaluation questions such as:</a:t>
            </a:r>
          </a:p>
          <a:p>
            <a:pPr marL="515938" lvl="1" indent="-342900"/>
            <a:r>
              <a:rPr lang="en-US" dirty="0"/>
              <a:t>How do groups differ on important characteristics or behaviors? </a:t>
            </a:r>
          </a:p>
          <a:p>
            <a:pPr marL="515938" lvl="1" indent="-342900"/>
            <a:r>
              <a:rPr lang="en-US" dirty="0"/>
              <a:t>Do some groups benefit more or less from a program than others do? </a:t>
            </a:r>
          </a:p>
          <a:p>
            <a:pPr marL="0" lvl="1" indent="0">
              <a:buNone/>
            </a:pPr>
            <a:endParaRPr lang="en-US" sz="2400" dirty="0"/>
          </a:p>
          <a:p>
            <a:pPr marL="0" lvl="1" indent="0">
              <a:buNone/>
            </a:pPr>
            <a:r>
              <a:rPr lang="en-US" sz="2400" dirty="0"/>
              <a:t>Examples today: </a:t>
            </a:r>
          </a:p>
          <a:p>
            <a:pPr marL="515938" lvl="1" indent="-342900"/>
            <a:r>
              <a:rPr lang="en-US" dirty="0"/>
              <a:t>Sexual safety behavior among sexual minority youth</a:t>
            </a:r>
          </a:p>
          <a:p>
            <a:pPr marL="515938" lvl="1" indent="-342900"/>
            <a:r>
              <a:rPr lang="en-US" dirty="0"/>
              <a:t>Early childhood education center quality</a:t>
            </a:r>
          </a:p>
          <a:p>
            <a:pPr marL="515938" lvl="1" indent="-342900"/>
            <a:r>
              <a:rPr lang="en-US" dirty="0"/>
              <a:t>Quality of school food</a:t>
            </a:r>
          </a:p>
          <a:p>
            <a:pPr marL="515938" lvl="1" indent="-342900"/>
            <a:r>
              <a:rPr lang="en-US" dirty="0"/>
              <a:t>Risky drinking and related cognitive variables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D00085-9218-6F44-BE1F-472F91C55B4A}" type="slidenum">
              <a:rPr lang="en-US" smtClean="0"/>
              <a:t>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2015 Evaluation Specialists.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6201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subgroup analyses help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D00085-9218-6F44-BE1F-472F91C55B4A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dirty="0">
                <a:solidFill>
                  <a:prstClr val="black">
                    <a:lumMod val="65000"/>
                    <a:lumOff val="35000"/>
                  </a:prstClr>
                </a:solidFill>
              </a:rPr>
              <a:t>© 2015 Evaluation Specialists. All rights reserved.</a:t>
            </a:r>
          </a:p>
        </p:txBody>
      </p:sp>
      <p:graphicFrame>
        <p:nvGraphicFramePr>
          <p:cNvPr id="6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7862334"/>
              </p:ext>
            </p:extLst>
          </p:nvPr>
        </p:nvGraphicFramePr>
        <p:xfrm>
          <a:off x="751351" y="1536786"/>
          <a:ext cx="7641297" cy="45465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255652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832996" y="6484975"/>
            <a:ext cx="2133600" cy="365125"/>
          </a:xfrm>
        </p:spPr>
        <p:txBody>
          <a:bodyPr/>
          <a:lstStyle/>
          <a:p>
            <a:fld id="{47D00085-9218-6F44-BE1F-472F91C55B4A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dirty="0">
                <a:solidFill>
                  <a:prstClr val="white"/>
                </a:solidFill>
              </a:rPr>
              <a:t>© 2015 Evaluation Specialists. All rights reserved.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90982" y="2767280"/>
            <a:ext cx="59583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prstClr val="white"/>
                </a:solidFill>
                <a:latin typeface="Arial"/>
                <a:cs typeface="Arial"/>
              </a:rPr>
              <a:t>How:  </a:t>
            </a:r>
          </a:p>
          <a:p>
            <a:pPr algn="ctr"/>
            <a:r>
              <a:rPr lang="en-US" sz="4000" b="1" dirty="0">
                <a:solidFill>
                  <a:prstClr val="white"/>
                </a:solidFill>
                <a:latin typeface="Arial"/>
                <a:cs typeface="Arial"/>
              </a:rPr>
              <a:t>Defining Subgroups</a:t>
            </a:r>
          </a:p>
        </p:txBody>
      </p:sp>
      <p:sp>
        <p:nvSpPr>
          <p:cNvPr id="6" name="Rectangle 5"/>
          <p:cNvSpPr/>
          <p:nvPr/>
        </p:nvSpPr>
        <p:spPr>
          <a:xfrm>
            <a:off x="450852" y="6096472"/>
            <a:ext cx="207432" cy="19878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4152964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D00085-9218-6F44-BE1F-472F91C55B4A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dirty="0">
                <a:solidFill>
                  <a:prstClr val="black">
                    <a:lumMod val="65000"/>
                    <a:lumOff val="35000"/>
                  </a:prstClr>
                </a:solidFill>
              </a:rPr>
              <a:t>© 2015 Evaluation Specialists. All rights reserved.</a:t>
            </a: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21" y="790488"/>
            <a:ext cx="8299355" cy="5528016"/>
          </a:xfrm>
        </p:spPr>
      </p:pic>
      <p:sp>
        <p:nvSpPr>
          <p:cNvPr id="2" name="Oval Callout 1"/>
          <p:cNvSpPr/>
          <p:nvPr/>
        </p:nvSpPr>
        <p:spPr>
          <a:xfrm>
            <a:off x="533400" y="228600"/>
            <a:ext cx="3070824" cy="1897380"/>
          </a:xfrm>
          <a:prstGeom prst="wedgeEllipseCallout">
            <a:avLst>
              <a:gd name="adj1" fmla="val 57081"/>
              <a:gd name="adj2" fmla="val 49028"/>
            </a:avLst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How do you define a subgroup?</a:t>
            </a:r>
          </a:p>
        </p:txBody>
      </p:sp>
    </p:spTree>
    <p:extLst>
      <p:ext uri="{BB962C8B-B14F-4D97-AF65-F5344CB8AC3E}">
        <p14:creationId xmlns:p14="http://schemas.microsoft.com/office/powerpoint/2010/main" val="1797055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996" y="239563"/>
            <a:ext cx="7245752" cy="566127"/>
          </a:xfrm>
        </p:spPr>
        <p:txBody>
          <a:bodyPr/>
          <a:lstStyle/>
          <a:p>
            <a:r>
              <a:rPr lang="en-US" dirty="0"/>
              <a:t>The analyst…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Groups people by scores on one or more variables</a:t>
            </a:r>
          </a:p>
          <a:p>
            <a:endParaRPr lang="en-US" dirty="0"/>
          </a:p>
          <a:p>
            <a:r>
              <a:rPr lang="en-US" dirty="0"/>
              <a:t>      OR</a:t>
            </a:r>
          </a:p>
          <a:p>
            <a:endParaRPr lang="en-US" dirty="0"/>
          </a:p>
          <a:p>
            <a:r>
              <a:rPr lang="en-US" dirty="0"/>
              <a:t>Performs statistical analyses </a:t>
            </a:r>
          </a:p>
          <a:p>
            <a:pPr algn="ctr"/>
            <a:r>
              <a:rPr lang="en-US" dirty="0"/>
              <a:t>that group people </a:t>
            </a:r>
          </a:p>
          <a:p>
            <a:pPr algn="r"/>
            <a:r>
              <a:rPr lang="en-US" dirty="0"/>
              <a:t>based on 3 or more variables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D00085-9218-6F44-BE1F-472F91C55B4A}" type="slidenum">
              <a:rPr lang="en-US" smtClean="0"/>
              <a:t>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2015 Evaluation Specialists.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6120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169" y="1187806"/>
            <a:ext cx="4206506" cy="2859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4015" y="487625"/>
            <a:ext cx="69498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sz="3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Subgroup analyses can range from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17923" y="4246614"/>
            <a:ext cx="25876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…to </a:t>
            </a:r>
            <a:r>
              <a:rPr lang="en-US" sz="5400" dirty="0">
                <a:solidFill>
                  <a:prstClr val="black"/>
                </a:solidFill>
                <a:latin typeface="Edwardian Script ITC" panose="030303020407070D0804" pitchFamily="66" charset="0"/>
                <a:cs typeface="Arial" panose="020B0604020202020204" pitchFamily="34" charset="0"/>
              </a:rPr>
              <a:t>complex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622" y="3390507"/>
            <a:ext cx="3549674" cy="26355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12671" y="1697674"/>
            <a:ext cx="25876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simple…</a:t>
            </a:r>
          </a:p>
        </p:txBody>
      </p:sp>
    </p:spTree>
    <p:extLst>
      <p:ext uri="{BB962C8B-B14F-4D97-AF65-F5344CB8AC3E}">
        <p14:creationId xmlns:p14="http://schemas.microsoft.com/office/powerpoint/2010/main" val="25837090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you group…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…based on </a:t>
            </a:r>
            <a:r>
              <a:rPr lang="en-US" b="1" u="sng" dirty="0"/>
              <a:t>one</a:t>
            </a:r>
            <a:r>
              <a:rPr lang="en-US" dirty="0"/>
              <a:t> variable’s values?</a:t>
            </a:r>
          </a:p>
          <a:p>
            <a:endParaRPr lang="en-US" dirty="0"/>
          </a:p>
          <a:p>
            <a:r>
              <a:rPr lang="en-US" dirty="0"/>
              <a:t>Example:  </a:t>
            </a:r>
          </a:p>
          <a:p>
            <a:pPr algn="ctr"/>
            <a:r>
              <a:rPr lang="en-US" b="1" i="1" dirty="0"/>
              <a:t>Sexual safety practices </a:t>
            </a:r>
          </a:p>
          <a:p>
            <a:pPr algn="ctr"/>
            <a:r>
              <a:rPr lang="en-US" b="1" i="1" dirty="0"/>
              <a:t>among sexual minority youth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D00085-9218-6F44-BE1F-472F91C55B4A}" type="slidenum">
              <a:rPr lang="en-US" smtClean="0"/>
              <a:t>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2015 Evaluation Specialists.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149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D00085-9218-6F44-BE1F-472F91C55B4A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dirty="0">
                <a:solidFill>
                  <a:prstClr val="black">
                    <a:lumMod val="65000"/>
                    <a:lumOff val="35000"/>
                  </a:prstClr>
                </a:solidFill>
              </a:rPr>
              <a:t>© 2015 Evaluation Specialists. All rights reserved.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548247" y="730875"/>
            <a:ext cx="1749823" cy="1749823"/>
            <a:chOff x="5606560" y="1681102"/>
            <a:chExt cx="1749823" cy="1749823"/>
          </a:xfrm>
        </p:grpSpPr>
        <p:sp>
          <p:nvSpPr>
            <p:cNvPr id="16" name="Oval 15"/>
            <p:cNvSpPr/>
            <p:nvPr/>
          </p:nvSpPr>
          <p:spPr>
            <a:xfrm>
              <a:off x="5606560" y="1681102"/>
              <a:ext cx="1749823" cy="1749823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50000"/>
                <a:hueOff val="-3973551"/>
                <a:satOff val="15924"/>
                <a:lumOff val="3451"/>
                <a:alphaOff val="0"/>
              </a:schemeClr>
            </a:fillRef>
            <a:effectRef idx="0">
              <a:schemeClr val="accent5">
                <a:alpha val="50000"/>
                <a:hueOff val="-3973551"/>
                <a:satOff val="15924"/>
                <a:lumOff val="3451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7" name="Oval 4"/>
            <p:cNvSpPr/>
            <p:nvPr/>
          </p:nvSpPr>
          <p:spPr>
            <a:xfrm>
              <a:off x="5862816" y="1937358"/>
              <a:ext cx="1237311" cy="12373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100" dirty="0">
                  <a:solidFill>
                    <a:prstClr val="black"/>
                  </a:solidFill>
                </a:rPr>
                <a:t>Used Barriers</a:t>
              </a:r>
            </a:p>
          </p:txBody>
        </p:sp>
      </p:grpSp>
      <p:sp>
        <p:nvSpPr>
          <p:cNvPr id="2" name="Rectangle 1"/>
          <p:cNvSpPr/>
          <p:nvPr/>
        </p:nvSpPr>
        <p:spPr>
          <a:xfrm>
            <a:off x="3863340" y="3470533"/>
            <a:ext cx="4457700" cy="2529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24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Two groups:</a:t>
            </a:r>
          </a:p>
          <a:p>
            <a:pPr lvl="0">
              <a:spcBef>
                <a:spcPct val="20000"/>
              </a:spcBef>
            </a:pPr>
            <a:r>
              <a:rPr 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Did youth talk with partners about using barriers (condoms or dental dams)?</a:t>
            </a:r>
          </a:p>
          <a:p>
            <a:pPr marL="342900" lvl="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Group 1:  No</a:t>
            </a:r>
          </a:p>
          <a:p>
            <a:pPr marL="342900" lvl="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Group 2:  Yes</a:t>
            </a:r>
          </a:p>
        </p:txBody>
      </p:sp>
    </p:spTree>
    <p:extLst>
      <p:ext uri="{BB962C8B-B14F-4D97-AF65-F5344CB8AC3E}">
        <p14:creationId xmlns:p14="http://schemas.microsoft.com/office/powerpoint/2010/main" val="27891769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you group…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…based on </a:t>
            </a:r>
            <a:r>
              <a:rPr lang="en-US" b="1" dirty="0"/>
              <a:t>two</a:t>
            </a:r>
            <a:r>
              <a:rPr lang="en-US" dirty="0"/>
              <a:t> variables’ values?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D00085-9218-6F44-BE1F-472F91C55B4A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>
                <a:solidFill>
                  <a:prstClr val="black">
                    <a:lumMod val="65000"/>
                    <a:lumOff val="35000"/>
                  </a:prstClr>
                </a:solidFill>
              </a:rPr>
              <a:t>© 2015 Evaluation Specialists. All rights reserved.</a:t>
            </a:r>
            <a:endParaRPr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616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D00085-9218-6F44-BE1F-472F91C55B4A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dirty="0">
                <a:solidFill>
                  <a:prstClr val="black">
                    <a:lumMod val="65000"/>
                    <a:lumOff val="35000"/>
                  </a:prstClr>
                </a:solidFill>
              </a:rPr>
              <a:t>© 2015 Evaluation Specialists. All rights reserved.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548247" y="730875"/>
            <a:ext cx="1749823" cy="1749823"/>
            <a:chOff x="5606560" y="1681102"/>
            <a:chExt cx="1749823" cy="1749823"/>
          </a:xfrm>
        </p:grpSpPr>
        <p:sp>
          <p:nvSpPr>
            <p:cNvPr id="16" name="Oval 15"/>
            <p:cNvSpPr/>
            <p:nvPr/>
          </p:nvSpPr>
          <p:spPr>
            <a:xfrm>
              <a:off x="5606560" y="1681102"/>
              <a:ext cx="1749823" cy="1749823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50000"/>
                <a:hueOff val="-3973551"/>
                <a:satOff val="15924"/>
                <a:lumOff val="3451"/>
                <a:alphaOff val="0"/>
              </a:schemeClr>
            </a:fillRef>
            <a:effectRef idx="0">
              <a:schemeClr val="accent5">
                <a:alpha val="50000"/>
                <a:hueOff val="-3973551"/>
                <a:satOff val="15924"/>
                <a:lumOff val="3451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7" name="Oval 4"/>
            <p:cNvSpPr/>
            <p:nvPr/>
          </p:nvSpPr>
          <p:spPr>
            <a:xfrm>
              <a:off x="5862816" y="1937358"/>
              <a:ext cx="1237311" cy="12373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100" dirty="0">
                  <a:solidFill>
                    <a:prstClr val="black"/>
                  </a:solidFill>
                </a:rPr>
                <a:t>Used Barriers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548248" y="3644620"/>
            <a:ext cx="1749823" cy="1749823"/>
            <a:chOff x="2103147" y="4226480"/>
            <a:chExt cx="1749823" cy="1749823"/>
          </a:xfrm>
        </p:grpSpPr>
        <p:sp>
          <p:nvSpPr>
            <p:cNvPr id="22" name="Oval 21"/>
            <p:cNvSpPr/>
            <p:nvPr/>
          </p:nvSpPr>
          <p:spPr>
            <a:xfrm>
              <a:off x="2103147" y="4226480"/>
              <a:ext cx="1749823" cy="1749823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50000"/>
                <a:hueOff val="-7947101"/>
                <a:satOff val="31849"/>
                <a:lumOff val="6902"/>
                <a:alphaOff val="0"/>
              </a:schemeClr>
            </a:fillRef>
            <a:effectRef idx="0">
              <a:schemeClr val="accent5">
                <a:alpha val="50000"/>
                <a:hueOff val="-7947101"/>
                <a:satOff val="31849"/>
                <a:lumOff val="6902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23" name="Oval 4"/>
            <p:cNvSpPr/>
            <p:nvPr/>
          </p:nvSpPr>
          <p:spPr>
            <a:xfrm>
              <a:off x="2359403" y="4482736"/>
              <a:ext cx="1237311" cy="12373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100" dirty="0">
                  <a:solidFill>
                    <a:prstClr val="black"/>
                  </a:solidFill>
                </a:rPr>
                <a:t>Agreed to get STI tests</a:t>
              </a:r>
            </a:p>
          </p:txBody>
        </p:sp>
      </p:grpSp>
      <p:sp>
        <p:nvSpPr>
          <p:cNvPr id="2" name="Rectangle 1"/>
          <p:cNvSpPr/>
          <p:nvPr/>
        </p:nvSpPr>
        <p:spPr>
          <a:xfrm>
            <a:off x="4198620" y="708593"/>
            <a:ext cx="4142813" cy="2899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Did youth discuss any approaches to sexual safety, either:</a:t>
            </a:r>
          </a:p>
          <a:p>
            <a:pPr marL="457200" lvl="0" indent="-457200">
              <a:spcBef>
                <a:spcPct val="20000"/>
              </a:spcBef>
              <a:buFont typeface="+mj-lt"/>
              <a:buAutoNum type="arabicPeriod"/>
            </a:pPr>
            <a:r>
              <a:rPr 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Using barriers (condoms or dental dams)?</a:t>
            </a:r>
          </a:p>
          <a:p>
            <a:pPr marL="457200" lvl="0" indent="-457200">
              <a:spcBef>
                <a:spcPct val="20000"/>
              </a:spcBef>
              <a:buFont typeface="+mj-lt"/>
              <a:buAutoNum type="arabicPeriod"/>
            </a:pPr>
            <a:r>
              <a:rPr 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Getting STI tests?</a:t>
            </a:r>
          </a:p>
          <a:p>
            <a:pPr marL="342900" lvl="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171506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832996" y="6438111"/>
            <a:ext cx="2133600" cy="365125"/>
          </a:xfrm>
        </p:spPr>
        <p:txBody>
          <a:bodyPr/>
          <a:lstStyle/>
          <a:p>
            <a:fld id="{47D00085-9218-6F44-BE1F-472F91C55B4A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dirty="0">
                <a:solidFill>
                  <a:prstClr val="black">
                    <a:lumMod val="65000"/>
                    <a:lumOff val="35000"/>
                  </a:prstClr>
                </a:solidFill>
              </a:rPr>
              <a:t>© 2015 Evaluation Specialists. All rights reserved.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548247" y="730875"/>
            <a:ext cx="1749823" cy="1749823"/>
            <a:chOff x="5606560" y="1681102"/>
            <a:chExt cx="1749823" cy="1749823"/>
          </a:xfrm>
        </p:grpSpPr>
        <p:sp>
          <p:nvSpPr>
            <p:cNvPr id="16" name="Oval 15"/>
            <p:cNvSpPr/>
            <p:nvPr/>
          </p:nvSpPr>
          <p:spPr>
            <a:xfrm>
              <a:off x="5606560" y="1681102"/>
              <a:ext cx="1749823" cy="1749823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50000"/>
                <a:hueOff val="-3973551"/>
                <a:satOff val="15924"/>
                <a:lumOff val="3451"/>
                <a:alphaOff val="0"/>
              </a:schemeClr>
            </a:fillRef>
            <a:effectRef idx="0">
              <a:schemeClr val="accent5">
                <a:alpha val="50000"/>
                <a:hueOff val="-3973551"/>
                <a:satOff val="15924"/>
                <a:lumOff val="3451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7" name="Oval 4"/>
            <p:cNvSpPr/>
            <p:nvPr/>
          </p:nvSpPr>
          <p:spPr>
            <a:xfrm>
              <a:off x="5862816" y="1937358"/>
              <a:ext cx="1237311" cy="12373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100" dirty="0">
                  <a:solidFill>
                    <a:prstClr val="black"/>
                  </a:solidFill>
                </a:rPr>
                <a:t>Used Barriers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548248" y="3644620"/>
            <a:ext cx="1749823" cy="1749823"/>
            <a:chOff x="2103147" y="4226480"/>
            <a:chExt cx="1749823" cy="1749823"/>
          </a:xfrm>
        </p:grpSpPr>
        <p:sp>
          <p:nvSpPr>
            <p:cNvPr id="22" name="Oval 21"/>
            <p:cNvSpPr/>
            <p:nvPr/>
          </p:nvSpPr>
          <p:spPr>
            <a:xfrm>
              <a:off x="2103147" y="4226480"/>
              <a:ext cx="1749823" cy="1749823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50000"/>
                <a:hueOff val="-7947101"/>
                <a:satOff val="31849"/>
                <a:lumOff val="6902"/>
                <a:alphaOff val="0"/>
              </a:schemeClr>
            </a:fillRef>
            <a:effectRef idx="0">
              <a:schemeClr val="accent5">
                <a:alpha val="50000"/>
                <a:hueOff val="-7947101"/>
                <a:satOff val="31849"/>
                <a:lumOff val="6902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23" name="Oval 4"/>
            <p:cNvSpPr/>
            <p:nvPr/>
          </p:nvSpPr>
          <p:spPr>
            <a:xfrm>
              <a:off x="2359403" y="4482736"/>
              <a:ext cx="1237311" cy="12373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100" dirty="0">
                  <a:solidFill>
                    <a:prstClr val="black"/>
                  </a:solidFill>
                </a:rPr>
                <a:t>Agreed to get STI tests</a:t>
              </a:r>
            </a:p>
          </p:txBody>
        </p:sp>
      </p:grpSp>
      <p:sp>
        <p:nvSpPr>
          <p:cNvPr id="2" name="Rectangle 1"/>
          <p:cNvSpPr/>
          <p:nvPr/>
        </p:nvSpPr>
        <p:spPr>
          <a:xfrm>
            <a:off x="4198620" y="567860"/>
            <a:ext cx="422175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Did youth discuss any approaches to sexual safety, either:</a:t>
            </a:r>
          </a:p>
          <a:p>
            <a:pPr marL="457200" indent="-457200">
              <a:spcBef>
                <a:spcPct val="20000"/>
              </a:spcBef>
              <a:buFont typeface="+mj-lt"/>
              <a:buAutoNum type="arabicPeriod"/>
            </a:pPr>
            <a:r>
              <a:rPr 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Using barriers (condoms or dental dams)?</a:t>
            </a:r>
          </a:p>
          <a:p>
            <a:pPr marL="457200" indent="-457200">
              <a:spcBef>
                <a:spcPct val="20000"/>
              </a:spcBef>
              <a:buFont typeface="+mj-lt"/>
              <a:buAutoNum type="arabicPeriod"/>
            </a:pPr>
            <a:r>
              <a:rPr 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Getting STI tests?</a:t>
            </a:r>
          </a:p>
          <a:p>
            <a:pPr>
              <a:spcBef>
                <a:spcPct val="20000"/>
              </a:spcBef>
            </a:pPr>
            <a:endParaRPr lang="en-US" sz="2400" u="sng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  <a:p>
            <a:pPr>
              <a:spcBef>
                <a:spcPct val="20000"/>
              </a:spcBef>
            </a:pPr>
            <a:endParaRPr lang="en-US" sz="2400" u="sng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  <a:p>
            <a:pPr>
              <a:spcBef>
                <a:spcPct val="20000"/>
              </a:spcBef>
            </a:pPr>
            <a:r>
              <a:rPr lang="en-US" sz="24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Two groups</a:t>
            </a: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Did not talk about barriers or testing</a:t>
            </a: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Talked about one or both strategies</a:t>
            </a:r>
          </a:p>
          <a:p>
            <a:pPr algn="r">
              <a:spcBef>
                <a:spcPct val="20000"/>
              </a:spcBef>
            </a:pPr>
            <a:r>
              <a:rPr lang="en-US" sz="32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OR…</a:t>
            </a:r>
          </a:p>
        </p:txBody>
      </p:sp>
    </p:spTree>
    <p:extLst>
      <p:ext uri="{BB962C8B-B14F-4D97-AF65-F5344CB8AC3E}">
        <p14:creationId xmlns:p14="http://schemas.microsoft.com/office/powerpoint/2010/main" val="33667359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D00085-9218-6F44-BE1F-472F91C55B4A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dirty="0">
                <a:solidFill>
                  <a:prstClr val="black">
                    <a:lumMod val="65000"/>
                    <a:lumOff val="35000"/>
                  </a:prstClr>
                </a:solidFill>
              </a:rPr>
              <a:t>© 2015 Evaluation Specialists. All rights reserved.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548247" y="730875"/>
            <a:ext cx="1749823" cy="1749823"/>
            <a:chOff x="5606560" y="1681102"/>
            <a:chExt cx="1749823" cy="1749823"/>
          </a:xfrm>
        </p:grpSpPr>
        <p:sp>
          <p:nvSpPr>
            <p:cNvPr id="16" name="Oval 15"/>
            <p:cNvSpPr/>
            <p:nvPr/>
          </p:nvSpPr>
          <p:spPr>
            <a:xfrm>
              <a:off x="5606560" y="1681102"/>
              <a:ext cx="1749823" cy="1749823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50000"/>
                <a:hueOff val="-3973551"/>
                <a:satOff val="15924"/>
                <a:lumOff val="3451"/>
                <a:alphaOff val="0"/>
              </a:schemeClr>
            </a:fillRef>
            <a:effectRef idx="0">
              <a:schemeClr val="accent5">
                <a:alpha val="50000"/>
                <a:hueOff val="-3973551"/>
                <a:satOff val="15924"/>
                <a:lumOff val="3451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7" name="Oval 4"/>
            <p:cNvSpPr/>
            <p:nvPr/>
          </p:nvSpPr>
          <p:spPr>
            <a:xfrm>
              <a:off x="5862816" y="1937358"/>
              <a:ext cx="1237311" cy="12373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100" dirty="0">
                  <a:solidFill>
                    <a:prstClr val="black"/>
                  </a:solidFill>
                </a:rPr>
                <a:t>Used Barriers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548248" y="3644620"/>
            <a:ext cx="1749823" cy="1749823"/>
            <a:chOff x="2103147" y="4226480"/>
            <a:chExt cx="1749823" cy="1749823"/>
          </a:xfrm>
        </p:grpSpPr>
        <p:sp>
          <p:nvSpPr>
            <p:cNvPr id="22" name="Oval 21"/>
            <p:cNvSpPr/>
            <p:nvPr/>
          </p:nvSpPr>
          <p:spPr>
            <a:xfrm>
              <a:off x="2103147" y="4226480"/>
              <a:ext cx="1749823" cy="1749823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50000"/>
                <a:hueOff val="-7947101"/>
                <a:satOff val="31849"/>
                <a:lumOff val="6902"/>
                <a:alphaOff val="0"/>
              </a:schemeClr>
            </a:fillRef>
            <a:effectRef idx="0">
              <a:schemeClr val="accent5">
                <a:alpha val="50000"/>
                <a:hueOff val="-7947101"/>
                <a:satOff val="31849"/>
                <a:lumOff val="6902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23" name="Oval 4"/>
            <p:cNvSpPr/>
            <p:nvPr/>
          </p:nvSpPr>
          <p:spPr>
            <a:xfrm>
              <a:off x="2359403" y="4482736"/>
              <a:ext cx="1237311" cy="12373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100" dirty="0">
                  <a:solidFill>
                    <a:prstClr val="black"/>
                  </a:solidFill>
                </a:rPr>
                <a:t>Agreed to get STI tests</a:t>
              </a:r>
            </a:p>
          </p:txBody>
        </p:sp>
      </p:grpSp>
      <p:sp>
        <p:nvSpPr>
          <p:cNvPr id="2" name="Rectangle 1"/>
          <p:cNvSpPr/>
          <p:nvPr/>
        </p:nvSpPr>
        <p:spPr>
          <a:xfrm>
            <a:off x="4198620" y="1585068"/>
            <a:ext cx="4366260" cy="14957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endParaRPr lang="en-US" sz="240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  <a:p>
            <a:pPr>
              <a:spcBef>
                <a:spcPct val="20000"/>
              </a:spcBef>
            </a:pPr>
            <a:r>
              <a:rPr lang="en-US" sz="32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cs typeface="Arial"/>
              </a:rPr>
              <a:t>…Four groups!</a:t>
            </a: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cs typeface="Arial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7671086"/>
              </p:ext>
            </p:extLst>
          </p:nvPr>
        </p:nvGraphicFramePr>
        <p:xfrm>
          <a:off x="4071547" y="3653710"/>
          <a:ext cx="4381500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60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0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0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Barriers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STI Tests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Group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Group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Group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Group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90569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about groups based on more variables?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2950103"/>
              </p:ext>
            </p:extLst>
          </p:nvPr>
        </p:nvGraphicFramePr>
        <p:xfrm>
          <a:off x="776288" y="1612900"/>
          <a:ext cx="7545387" cy="4394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D00085-9218-6F44-BE1F-472F91C55B4A}" type="slidenum">
              <a:rPr lang="en-US" smtClean="0"/>
              <a:t>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2015 Evaluation Specialists.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00668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D00085-9218-6F44-BE1F-472F91C55B4A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dirty="0">
                <a:solidFill>
                  <a:prstClr val="black">
                    <a:lumMod val="65000"/>
                    <a:lumOff val="35000"/>
                  </a:prstClr>
                </a:solidFill>
              </a:rPr>
              <a:t>© 2015 Evaluation Specialists. All rights reserved.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548247" y="730875"/>
            <a:ext cx="1749823" cy="1749823"/>
            <a:chOff x="5606560" y="1681102"/>
            <a:chExt cx="1749823" cy="1749823"/>
          </a:xfrm>
        </p:grpSpPr>
        <p:sp>
          <p:nvSpPr>
            <p:cNvPr id="16" name="Oval 15"/>
            <p:cNvSpPr/>
            <p:nvPr/>
          </p:nvSpPr>
          <p:spPr>
            <a:xfrm>
              <a:off x="5606560" y="1681102"/>
              <a:ext cx="1749823" cy="1749823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50000"/>
                <a:hueOff val="-3973551"/>
                <a:satOff val="15924"/>
                <a:lumOff val="3451"/>
                <a:alphaOff val="0"/>
              </a:schemeClr>
            </a:fillRef>
            <a:effectRef idx="0">
              <a:schemeClr val="accent5">
                <a:alpha val="50000"/>
                <a:hueOff val="-3973551"/>
                <a:satOff val="15924"/>
                <a:lumOff val="3451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7" name="Oval 4"/>
            <p:cNvSpPr/>
            <p:nvPr/>
          </p:nvSpPr>
          <p:spPr>
            <a:xfrm>
              <a:off x="5862816" y="1937358"/>
              <a:ext cx="1237311" cy="12373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100" dirty="0">
                  <a:solidFill>
                    <a:prstClr val="black"/>
                  </a:solidFill>
                </a:rPr>
                <a:t>Used Barriers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490377" y="1605786"/>
            <a:ext cx="1749823" cy="1749823"/>
            <a:chOff x="4779516" y="4226480"/>
            <a:chExt cx="1749823" cy="1749823"/>
          </a:xfrm>
        </p:grpSpPr>
        <p:sp>
          <p:nvSpPr>
            <p:cNvPr id="19" name="Oval 18"/>
            <p:cNvSpPr/>
            <p:nvPr/>
          </p:nvSpPr>
          <p:spPr>
            <a:xfrm>
              <a:off x="4779516" y="4226480"/>
              <a:ext cx="1749823" cy="1749823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50000"/>
                <a:hueOff val="-5960326"/>
                <a:satOff val="23887"/>
                <a:lumOff val="5177"/>
                <a:alphaOff val="0"/>
              </a:schemeClr>
            </a:fillRef>
            <a:effectRef idx="0">
              <a:schemeClr val="accent5">
                <a:alpha val="50000"/>
                <a:hueOff val="-5960326"/>
                <a:satOff val="23887"/>
                <a:lumOff val="5177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20" name="Oval 4"/>
            <p:cNvSpPr/>
            <p:nvPr/>
          </p:nvSpPr>
          <p:spPr>
            <a:xfrm>
              <a:off x="5035772" y="4482736"/>
              <a:ext cx="1237311" cy="12373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100" dirty="0">
                  <a:solidFill>
                    <a:prstClr val="black"/>
                  </a:solidFill>
                </a:rPr>
                <a:t>Talked about safer sex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548248" y="3644620"/>
            <a:ext cx="1749823" cy="1749823"/>
            <a:chOff x="2103147" y="4226480"/>
            <a:chExt cx="1749823" cy="1749823"/>
          </a:xfrm>
        </p:grpSpPr>
        <p:sp>
          <p:nvSpPr>
            <p:cNvPr id="22" name="Oval 21"/>
            <p:cNvSpPr/>
            <p:nvPr/>
          </p:nvSpPr>
          <p:spPr>
            <a:xfrm>
              <a:off x="2103147" y="4226480"/>
              <a:ext cx="1749823" cy="1749823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50000"/>
                <a:hueOff val="-7947101"/>
                <a:satOff val="31849"/>
                <a:lumOff val="6902"/>
                <a:alphaOff val="0"/>
              </a:schemeClr>
            </a:fillRef>
            <a:effectRef idx="0">
              <a:schemeClr val="accent5">
                <a:alpha val="50000"/>
                <a:hueOff val="-7947101"/>
                <a:satOff val="31849"/>
                <a:lumOff val="6902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23" name="Oval 4"/>
            <p:cNvSpPr/>
            <p:nvPr/>
          </p:nvSpPr>
          <p:spPr>
            <a:xfrm>
              <a:off x="2359403" y="4482736"/>
              <a:ext cx="1237311" cy="12373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100" dirty="0">
                  <a:solidFill>
                    <a:prstClr val="black"/>
                  </a:solidFill>
                </a:rPr>
                <a:t>Agreed to get STI tests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8349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D00085-9218-6F44-BE1F-472F91C55B4A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dirty="0">
                <a:solidFill>
                  <a:prstClr val="black">
                    <a:lumMod val="65000"/>
                    <a:lumOff val="35000"/>
                  </a:prstClr>
                </a:solidFill>
              </a:rPr>
              <a:t>© 2015 Evaluation Specialists. All rights reserved.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548247" y="730875"/>
            <a:ext cx="1749823" cy="1749823"/>
            <a:chOff x="5606560" y="1681102"/>
            <a:chExt cx="1749823" cy="1749823"/>
          </a:xfrm>
        </p:grpSpPr>
        <p:sp>
          <p:nvSpPr>
            <p:cNvPr id="16" name="Oval 15"/>
            <p:cNvSpPr/>
            <p:nvPr/>
          </p:nvSpPr>
          <p:spPr>
            <a:xfrm>
              <a:off x="5606560" y="1681102"/>
              <a:ext cx="1749823" cy="1749823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50000"/>
                <a:hueOff val="-3973551"/>
                <a:satOff val="15924"/>
                <a:lumOff val="3451"/>
                <a:alphaOff val="0"/>
              </a:schemeClr>
            </a:fillRef>
            <a:effectRef idx="0">
              <a:schemeClr val="accent5">
                <a:alpha val="50000"/>
                <a:hueOff val="-3973551"/>
                <a:satOff val="15924"/>
                <a:lumOff val="3451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7" name="Oval 4"/>
            <p:cNvSpPr/>
            <p:nvPr/>
          </p:nvSpPr>
          <p:spPr>
            <a:xfrm>
              <a:off x="5862816" y="1937358"/>
              <a:ext cx="1237311" cy="12373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100" dirty="0">
                  <a:solidFill>
                    <a:prstClr val="black"/>
                  </a:solidFill>
                </a:rPr>
                <a:t>Used Barriers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490377" y="1605786"/>
            <a:ext cx="1749823" cy="1749823"/>
            <a:chOff x="4779516" y="4226480"/>
            <a:chExt cx="1749823" cy="1749823"/>
          </a:xfrm>
        </p:grpSpPr>
        <p:sp>
          <p:nvSpPr>
            <p:cNvPr id="19" name="Oval 18"/>
            <p:cNvSpPr/>
            <p:nvPr/>
          </p:nvSpPr>
          <p:spPr>
            <a:xfrm>
              <a:off x="4779516" y="4226480"/>
              <a:ext cx="1749823" cy="1749823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50000"/>
                <a:hueOff val="-5960326"/>
                <a:satOff val="23887"/>
                <a:lumOff val="5177"/>
                <a:alphaOff val="0"/>
              </a:schemeClr>
            </a:fillRef>
            <a:effectRef idx="0">
              <a:schemeClr val="accent5">
                <a:alpha val="50000"/>
                <a:hueOff val="-5960326"/>
                <a:satOff val="23887"/>
                <a:lumOff val="5177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20" name="Oval 4"/>
            <p:cNvSpPr/>
            <p:nvPr/>
          </p:nvSpPr>
          <p:spPr>
            <a:xfrm>
              <a:off x="5035772" y="4482736"/>
              <a:ext cx="1237311" cy="12373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100" dirty="0">
                  <a:solidFill>
                    <a:prstClr val="black"/>
                  </a:solidFill>
                </a:rPr>
                <a:t>Talked about safer sex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548248" y="3644620"/>
            <a:ext cx="1749823" cy="1749823"/>
            <a:chOff x="2103147" y="4226480"/>
            <a:chExt cx="1749823" cy="1749823"/>
          </a:xfrm>
        </p:grpSpPr>
        <p:sp>
          <p:nvSpPr>
            <p:cNvPr id="22" name="Oval 21"/>
            <p:cNvSpPr/>
            <p:nvPr/>
          </p:nvSpPr>
          <p:spPr>
            <a:xfrm>
              <a:off x="2103147" y="4226480"/>
              <a:ext cx="1749823" cy="1749823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50000"/>
                <a:hueOff val="-7947101"/>
                <a:satOff val="31849"/>
                <a:lumOff val="6902"/>
                <a:alphaOff val="0"/>
              </a:schemeClr>
            </a:fillRef>
            <a:effectRef idx="0">
              <a:schemeClr val="accent5">
                <a:alpha val="50000"/>
                <a:hueOff val="-7947101"/>
                <a:satOff val="31849"/>
                <a:lumOff val="6902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23" name="Oval 4"/>
            <p:cNvSpPr/>
            <p:nvPr/>
          </p:nvSpPr>
          <p:spPr>
            <a:xfrm>
              <a:off x="2359403" y="4482736"/>
              <a:ext cx="1237311" cy="12373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100" dirty="0">
                  <a:solidFill>
                    <a:prstClr val="black"/>
                  </a:solidFill>
                </a:rPr>
                <a:t>Agreed to get STI tests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490378" y="4047655"/>
            <a:ext cx="1749823" cy="1749823"/>
            <a:chOff x="1276104" y="1681102"/>
            <a:chExt cx="1749823" cy="1749823"/>
          </a:xfrm>
        </p:grpSpPr>
        <p:sp>
          <p:nvSpPr>
            <p:cNvPr id="25" name="Oval 24"/>
            <p:cNvSpPr/>
            <p:nvPr/>
          </p:nvSpPr>
          <p:spPr>
            <a:xfrm>
              <a:off x="1276104" y="1681102"/>
              <a:ext cx="1749823" cy="1749823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50000"/>
                <a:hueOff val="-9933876"/>
                <a:satOff val="39811"/>
                <a:lumOff val="8628"/>
                <a:alphaOff val="0"/>
              </a:schemeClr>
            </a:fillRef>
            <a:effectRef idx="0">
              <a:schemeClr val="accent5">
                <a:alpha val="50000"/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26" name="Oval 4"/>
            <p:cNvSpPr/>
            <p:nvPr/>
          </p:nvSpPr>
          <p:spPr>
            <a:xfrm>
              <a:off x="1532360" y="1937358"/>
              <a:ext cx="1237311" cy="12373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100" dirty="0">
                  <a:solidFill>
                    <a:prstClr val="black"/>
                  </a:solidFill>
                </a:rPr>
                <a:t>Other  sexual safety strategies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2313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D00085-9218-6F44-BE1F-472F91C55B4A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dirty="0">
                <a:solidFill>
                  <a:prstClr val="black">
                    <a:lumMod val="65000"/>
                    <a:lumOff val="35000"/>
                  </a:prstClr>
                </a:solidFill>
              </a:rPr>
              <a:t>© 2015 Evaluation Specialists. All rights reserved.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548247" y="730875"/>
            <a:ext cx="1749823" cy="1749823"/>
            <a:chOff x="5606560" y="1681102"/>
            <a:chExt cx="1749823" cy="1749823"/>
          </a:xfrm>
        </p:grpSpPr>
        <p:sp>
          <p:nvSpPr>
            <p:cNvPr id="16" name="Oval 15"/>
            <p:cNvSpPr/>
            <p:nvPr/>
          </p:nvSpPr>
          <p:spPr>
            <a:xfrm>
              <a:off x="5606560" y="1681102"/>
              <a:ext cx="1749823" cy="1749823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50000"/>
                <a:hueOff val="-3973551"/>
                <a:satOff val="15924"/>
                <a:lumOff val="3451"/>
                <a:alphaOff val="0"/>
              </a:schemeClr>
            </a:fillRef>
            <a:effectRef idx="0">
              <a:schemeClr val="accent5">
                <a:alpha val="50000"/>
                <a:hueOff val="-3973551"/>
                <a:satOff val="15924"/>
                <a:lumOff val="3451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7" name="Oval 4"/>
            <p:cNvSpPr/>
            <p:nvPr/>
          </p:nvSpPr>
          <p:spPr>
            <a:xfrm>
              <a:off x="5862816" y="1937358"/>
              <a:ext cx="1237311" cy="12373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100" dirty="0">
                  <a:solidFill>
                    <a:prstClr val="black"/>
                  </a:solidFill>
                </a:rPr>
                <a:t>Used Barriers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490377" y="1605786"/>
            <a:ext cx="1749823" cy="1749823"/>
            <a:chOff x="4779516" y="4226480"/>
            <a:chExt cx="1749823" cy="1749823"/>
          </a:xfrm>
        </p:grpSpPr>
        <p:sp>
          <p:nvSpPr>
            <p:cNvPr id="19" name="Oval 18"/>
            <p:cNvSpPr/>
            <p:nvPr/>
          </p:nvSpPr>
          <p:spPr>
            <a:xfrm>
              <a:off x="4779516" y="4226480"/>
              <a:ext cx="1749823" cy="1749823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50000"/>
                <a:hueOff val="-5960326"/>
                <a:satOff val="23887"/>
                <a:lumOff val="5177"/>
                <a:alphaOff val="0"/>
              </a:schemeClr>
            </a:fillRef>
            <a:effectRef idx="0">
              <a:schemeClr val="accent5">
                <a:alpha val="50000"/>
                <a:hueOff val="-5960326"/>
                <a:satOff val="23887"/>
                <a:lumOff val="5177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20" name="Oval 4"/>
            <p:cNvSpPr/>
            <p:nvPr/>
          </p:nvSpPr>
          <p:spPr>
            <a:xfrm>
              <a:off x="5035772" y="4482736"/>
              <a:ext cx="1237311" cy="12373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100" dirty="0">
                  <a:solidFill>
                    <a:prstClr val="black"/>
                  </a:solidFill>
                </a:rPr>
                <a:t>Talked about safer sex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548248" y="3644620"/>
            <a:ext cx="1749823" cy="1749823"/>
            <a:chOff x="2103147" y="4226480"/>
            <a:chExt cx="1749823" cy="1749823"/>
          </a:xfrm>
        </p:grpSpPr>
        <p:sp>
          <p:nvSpPr>
            <p:cNvPr id="22" name="Oval 21"/>
            <p:cNvSpPr/>
            <p:nvPr/>
          </p:nvSpPr>
          <p:spPr>
            <a:xfrm>
              <a:off x="2103147" y="4226480"/>
              <a:ext cx="1749823" cy="1749823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50000"/>
                <a:hueOff val="-7947101"/>
                <a:satOff val="31849"/>
                <a:lumOff val="6902"/>
                <a:alphaOff val="0"/>
              </a:schemeClr>
            </a:fillRef>
            <a:effectRef idx="0">
              <a:schemeClr val="accent5">
                <a:alpha val="50000"/>
                <a:hueOff val="-7947101"/>
                <a:satOff val="31849"/>
                <a:lumOff val="6902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23" name="Oval 4"/>
            <p:cNvSpPr/>
            <p:nvPr/>
          </p:nvSpPr>
          <p:spPr>
            <a:xfrm>
              <a:off x="2359403" y="4482736"/>
              <a:ext cx="1237311" cy="12373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100" dirty="0">
                  <a:solidFill>
                    <a:prstClr val="black"/>
                  </a:solidFill>
                </a:rPr>
                <a:t>Agreed to get STI tests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490378" y="4263275"/>
            <a:ext cx="1749823" cy="1749823"/>
            <a:chOff x="1276104" y="1681102"/>
            <a:chExt cx="1749823" cy="1749823"/>
          </a:xfrm>
        </p:grpSpPr>
        <p:sp>
          <p:nvSpPr>
            <p:cNvPr id="25" name="Oval 24"/>
            <p:cNvSpPr/>
            <p:nvPr/>
          </p:nvSpPr>
          <p:spPr>
            <a:xfrm>
              <a:off x="1276104" y="1681102"/>
              <a:ext cx="1749823" cy="1749823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50000"/>
                <a:hueOff val="-9933876"/>
                <a:satOff val="39811"/>
                <a:lumOff val="8628"/>
                <a:alphaOff val="0"/>
              </a:schemeClr>
            </a:fillRef>
            <a:effectRef idx="0">
              <a:schemeClr val="accent5">
                <a:alpha val="50000"/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26" name="Oval 4"/>
            <p:cNvSpPr/>
            <p:nvPr/>
          </p:nvSpPr>
          <p:spPr>
            <a:xfrm>
              <a:off x="1532360" y="1937358"/>
              <a:ext cx="1237311" cy="12373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100" dirty="0">
                  <a:solidFill>
                    <a:prstClr val="black"/>
                  </a:solidFill>
                </a:rPr>
                <a:t>Other  sexual safety strategies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3958211" y="2297832"/>
            <a:ext cx="1749823" cy="1749823"/>
            <a:chOff x="3441332" y="107972"/>
            <a:chExt cx="1749823" cy="1749823"/>
          </a:xfrm>
        </p:grpSpPr>
        <p:sp>
          <p:nvSpPr>
            <p:cNvPr id="31" name="Oval 30"/>
            <p:cNvSpPr/>
            <p:nvPr/>
          </p:nvSpPr>
          <p:spPr>
            <a:xfrm>
              <a:off x="3441332" y="107972"/>
              <a:ext cx="1749823" cy="1749823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50000"/>
                <a:hueOff val="-1986775"/>
                <a:satOff val="7962"/>
                <a:lumOff val="1726"/>
                <a:alphaOff val="0"/>
              </a:schemeClr>
            </a:fillRef>
            <a:effectRef idx="0">
              <a:schemeClr val="accent5">
                <a:alpha val="50000"/>
                <a:hueOff val="-1986775"/>
                <a:satOff val="7962"/>
                <a:lumOff val="1726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32" name="Oval 4"/>
            <p:cNvSpPr/>
            <p:nvPr/>
          </p:nvSpPr>
          <p:spPr>
            <a:xfrm>
              <a:off x="3697588" y="364228"/>
              <a:ext cx="1237311" cy="12373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100" dirty="0">
                  <a:solidFill>
                    <a:prstClr val="black"/>
                  </a:solidFill>
                </a:rPr>
                <a:t>Number of Partners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49271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334108" y="193431"/>
          <a:ext cx="8632488" cy="60842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D00085-9218-6F44-BE1F-472F91C55B4A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dirty="0">
                <a:solidFill>
                  <a:prstClr val="black">
                    <a:lumMod val="65000"/>
                    <a:lumOff val="35000"/>
                  </a:prstClr>
                </a:solidFill>
              </a:rPr>
              <a:t>© 2015 Evaluation Specialists.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3975627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D00085-9218-6F44-BE1F-472F91C55B4A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>
                <a:solidFill>
                  <a:prstClr val="black">
                    <a:lumMod val="65000"/>
                    <a:lumOff val="35000"/>
                  </a:prstClr>
                </a:solidFill>
              </a:rPr>
              <a:t>© 2015 Evaluation Specialists. All rights reserved.</a:t>
            </a:r>
            <a:endParaRPr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7121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0544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832996" y="6484975"/>
            <a:ext cx="2133600" cy="365125"/>
          </a:xfrm>
        </p:spPr>
        <p:txBody>
          <a:bodyPr/>
          <a:lstStyle/>
          <a:p>
            <a:fld id="{47D00085-9218-6F44-BE1F-472F91C55B4A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dirty="0">
                <a:solidFill>
                  <a:prstClr val="white"/>
                </a:solidFill>
              </a:rPr>
              <a:t>© 2015 Evaluation Specialists. All rights reserved.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90982" y="2605891"/>
            <a:ext cx="595834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prstClr val="white"/>
                </a:solidFill>
                <a:latin typeface="Arial"/>
                <a:cs typeface="Arial"/>
              </a:rPr>
              <a:t>Examples:</a:t>
            </a:r>
          </a:p>
          <a:p>
            <a:pPr algn="ctr"/>
            <a:r>
              <a:rPr lang="en-US" sz="4000" b="1" dirty="0">
                <a:solidFill>
                  <a:prstClr val="white"/>
                </a:solidFill>
                <a:latin typeface="Arial"/>
                <a:cs typeface="Arial"/>
              </a:rPr>
              <a:t>The Analyst Decides </a:t>
            </a:r>
          </a:p>
          <a:p>
            <a:pPr algn="ctr"/>
            <a:r>
              <a:rPr lang="en-US" sz="4000" b="1" dirty="0">
                <a:solidFill>
                  <a:prstClr val="white"/>
                </a:solidFill>
                <a:latin typeface="Arial"/>
                <a:cs typeface="Arial"/>
              </a:rPr>
              <a:t>on Grouping</a:t>
            </a:r>
          </a:p>
          <a:p>
            <a:pPr algn="ctr"/>
            <a:endParaRPr lang="en-US" sz="4000" b="1" dirty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9941" y="6096472"/>
            <a:ext cx="207432" cy="198783"/>
          </a:xfrm>
          <a:prstGeom prst="rect">
            <a:avLst/>
          </a:prstGeom>
          <a:solidFill>
            <a:srgbClr val="B8DA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8985800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visualization is a big help!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Before</a:t>
            </a:r>
            <a:r>
              <a:rPr lang="en-US" dirty="0"/>
              <a:t> statistical analyses,</a:t>
            </a:r>
          </a:p>
          <a:p>
            <a:pPr algn="r"/>
            <a:r>
              <a:rPr lang="en-US" dirty="0"/>
              <a:t>helps guide selection of analysis strategy.</a:t>
            </a:r>
          </a:p>
          <a:p>
            <a:endParaRPr lang="en-US" dirty="0"/>
          </a:p>
          <a:p>
            <a:r>
              <a:rPr lang="en-US" b="1" dirty="0"/>
              <a:t>After</a:t>
            </a:r>
            <a:r>
              <a:rPr lang="en-US" dirty="0"/>
              <a:t> analyses are done,</a:t>
            </a:r>
          </a:p>
          <a:p>
            <a:pPr algn="r"/>
            <a:r>
              <a:rPr lang="en-US" dirty="0"/>
              <a:t>guides interpretation of findings.</a:t>
            </a:r>
          </a:p>
          <a:p>
            <a:endParaRPr lang="en-US" dirty="0"/>
          </a:p>
          <a:p>
            <a:r>
              <a:rPr lang="en-US" dirty="0"/>
              <a:t>Helps communicate results to stakeholders.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D00085-9218-6F44-BE1F-472F91C55B4A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>
                <a:solidFill>
                  <a:prstClr val="black">
                    <a:lumMod val="65000"/>
                    <a:lumOff val="35000"/>
                  </a:prstClr>
                </a:solidFill>
              </a:rPr>
              <a:t>© 2015 Evaluation Specialists. All rights reserved.</a:t>
            </a:r>
            <a:endParaRPr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8752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Subgroup: One variable; one point in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D00085-9218-6F44-BE1F-472F91C55B4A}" type="slidenum">
              <a:rPr lang="en-US" smtClean="0"/>
              <a:t>27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2015 Evaluation Specialists. All rights reserved.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272385"/>
              </p:ext>
            </p:extLst>
          </p:nvPr>
        </p:nvGraphicFramePr>
        <p:xfrm>
          <a:off x="532436" y="1352282"/>
          <a:ext cx="8250956" cy="493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546905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Subgroup:  One variable, one point in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D00085-9218-6F44-BE1F-472F91C55B4A}" type="slidenum">
              <a:rPr lang="en-US" smtClean="0"/>
              <a:t>28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2015 Evaluation Specialists. All rights reserved.</a:t>
            </a:r>
            <a:endParaRPr lang="en-US" dirty="0"/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8" name="Content Placeholder 7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232441203"/>
                  </p:ext>
                </p:extLst>
              </p:nvPr>
            </p:nvGraphicFramePr>
            <p:xfrm>
              <a:off x="776288" y="1612900"/>
              <a:ext cx="7545387" cy="439420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8" name="Content Placeholder 7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6288" y="1612900"/>
                <a:ext cx="7545387" cy="4394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313314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Subgroup: One variable, two points in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D00085-9218-6F44-BE1F-472F91C55B4A}" type="slidenum">
              <a:rPr lang="en-US" smtClean="0"/>
              <a:t>29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2015 Evaluation Specialists. All rights reserved.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6403342"/>
              </p:ext>
            </p:extLst>
          </p:nvPr>
        </p:nvGraphicFramePr>
        <p:xfrm>
          <a:off x="532436" y="1457324"/>
          <a:ext cx="8160802" cy="43510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085301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Using several variables: very simple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Analyst created a simple categorization based on 4 variables: </a:t>
            </a:r>
          </a:p>
          <a:p>
            <a:r>
              <a:rPr lang="en-US" dirty="0"/>
              <a:t>   Did these occur in the last 90 days?</a:t>
            </a:r>
          </a:p>
          <a:p>
            <a:pPr lvl="1"/>
            <a:r>
              <a:rPr lang="en-US" dirty="0"/>
              <a:t>used drugs</a:t>
            </a:r>
          </a:p>
          <a:p>
            <a:pPr lvl="1"/>
            <a:r>
              <a:rPr lang="en-US" dirty="0"/>
              <a:t>occasionally drank 4+ drinks</a:t>
            </a:r>
          </a:p>
          <a:p>
            <a:pPr lvl="1"/>
            <a:r>
              <a:rPr lang="en-US" dirty="0"/>
              <a:t>typically drank 4+ drinks</a:t>
            </a:r>
          </a:p>
          <a:p>
            <a:pPr lvl="1"/>
            <a:r>
              <a:rPr lang="en-US" dirty="0"/>
              <a:t>drove under the influence of alcohol or drugs </a:t>
            </a:r>
          </a:p>
          <a:p>
            <a:endParaRPr lang="en-US" dirty="0"/>
          </a:p>
          <a:p>
            <a:r>
              <a:rPr lang="en-US" dirty="0"/>
              <a:t>Analyst grouped people as engaging in 0, 1, 2, 3, or 4 of these (at </a:t>
            </a:r>
            <a:r>
              <a:rPr lang="en-US" dirty="0" err="1"/>
              <a:t>preintervention</a:t>
            </a:r>
            <a:r>
              <a:rPr lang="en-US" dirty="0"/>
              <a:t> and </a:t>
            </a:r>
            <a:r>
              <a:rPr lang="en-US" dirty="0" err="1"/>
              <a:t>postintervention</a:t>
            </a:r>
            <a:r>
              <a:rPr lang="en-US" dirty="0"/>
              <a:t>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D00085-9218-6F44-BE1F-472F91C55B4A}" type="slidenum">
              <a:rPr lang="en-US" smtClean="0"/>
              <a:t>30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2015 Evaluation Specialists. All rights reserved.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25004" y="6096472"/>
            <a:ext cx="207432" cy="19878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2364404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Subgroup: Based on 4 separate behaviors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5503" y="1300766"/>
            <a:ext cx="7546693" cy="4706495"/>
          </a:xfrm>
        </p:spPr>
        <p:txBody>
          <a:bodyPr/>
          <a:lstStyle/>
          <a:p>
            <a:r>
              <a:rPr lang="en-US" sz="1800" b="1" i="1" dirty="0"/>
              <a:t>Number of high risk behaviors 90 days before and after program</a:t>
            </a:r>
          </a:p>
          <a:p>
            <a:endParaRPr lang="en-US" sz="1800" i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D00085-9218-6F44-BE1F-472F91C55B4A}" type="slidenum">
              <a:rPr lang="en-US" smtClean="0"/>
              <a:t>31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2015 Evaluation Specialists. All rights reserved.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1414" y="1833262"/>
            <a:ext cx="4914085" cy="450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6712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832996" y="6484975"/>
            <a:ext cx="2133600" cy="365125"/>
          </a:xfrm>
        </p:spPr>
        <p:txBody>
          <a:bodyPr/>
          <a:lstStyle/>
          <a:p>
            <a:fld id="{47D00085-9218-6F44-BE1F-472F91C55B4A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dirty="0">
                <a:solidFill>
                  <a:prstClr val="white"/>
                </a:solidFill>
              </a:rPr>
              <a:t>© 2015 Evaluation Specialists. All rights reserved.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90982" y="1923311"/>
            <a:ext cx="595834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prstClr val="white"/>
                </a:solidFill>
                <a:latin typeface="Arial"/>
                <a:cs typeface="Arial"/>
              </a:rPr>
              <a:t>Examples:</a:t>
            </a:r>
          </a:p>
          <a:p>
            <a:pPr algn="ctr"/>
            <a:r>
              <a:rPr lang="en-US" sz="4000" b="1" dirty="0">
                <a:solidFill>
                  <a:prstClr val="white"/>
                </a:solidFill>
                <a:latin typeface="Arial"/>
                <a:cs typeface="Arial"/>
              </a:rPr>
              <a:t>The Analyst Performs Statistical Analysis to Identify Subgroups</a:t>
            </a:r>
          </a:p>
          <a:p>
            <a:pPr algn="ctr"/>
            <a:endParaRPr lang="en-US" sz="4000" b="1" dirty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0852" y="6096472"/>
            <a:ext cx="207432" cy="19878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19471223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Latent Class Analysis (LCA) is…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statistical method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for using multivariate data</a:t>
            </a:r>
          </a:p>
          <a:p>
            <a:pPr algn="r"/>
            <a:endParaRPr lang="en-US" dirty="0"/>
          </a:p>
          <a:p>
            <a:pPr algn="r"/>
            <a:r>
              <a:rPr lang="en-US" dirty="0"/>
              <a:t>to empirically identify </a:t>
            </a:r>
          </a:p>
          <a:p>
            <a:pPr algn="r"/>
            <a:r>
              <a:rPr lang="en-US" dirty="0"/>
              <a:t>subgroups within a population.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D00085-9218-6F44-BE1F-472F91C55B4A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>
                <a:solidFill>
                  <a:prstClr val="black">
                    <a:lumMod val="65000"/>
                    <a:lumOff val="35000"/>
                  </a:prstClr>
                </a:solidFill>
              </a:rPr>
              <a:t>© 2015 Evaluation Specialists. All rights reserved.</a:t>
            </a:r>
            <a:endParaRPr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932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People in a subgroup…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terms of their responses on a set of variables, are: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like people in the same group</a:t>
            </a:r>
          </a:p>
          <a:p>
            <a:r>
              <a:rPr lang="en-US" b="1" dirty="0"/>
              <a:t>    </a:t>
            </a:r>
            <a:r>
              <a:rPr lang="en-US" b="1" u="sng" dirty="0"/>
              <a:t>and</a:t>
            </a:r>
            <a:r>
              <a:rPr lang="en-US" dirty="0"/>
              <a:t> </a:t>
            </a:r>
          </a:p>
          <a:p>
            <a:r>
              <a:rPr lang="en-US" dirty="0"/>
              <a:t>different from people in other groups.</a:t>
            </a:r>
          </a:p>
          <a:p>
            <a:endParaRPr lang="en-US" dirty="0"/>
          </a:p>
          <a:p>
            <a:endParaRPr lang="en-US" dirty="0"/>
          </a:p>
          <a:p>
            <a:pPr algn="ctr"/>
            <a:endParaRPr lang="en-US" sz="2800" b="1" dirty="0"/>
          </a:p>
          <a:p>
            <a:pPr algn="ctr"/>
            <a:r>
              <a:rPr lang="en-US" sz="2800" b="1" dirty="0"/>
              <a:t>SUBGROUP = LATENT CLASS = PROFILE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D00085-9218-6F44-BE1F-472F91C55B4A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>
                <a:solidFill>
                  <a:prstClr val="black">
                    <a:lumMod val="65000"/>
                    <a:lumOff val="35000"/>
                  </a:prstClr>
                </a:solidFill>
              </a:rPr>
              <a:t>© 2015 Evaluation Specialists. All rights reserved.</a:t>
            </a:r>
            <a:endParaRPr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1890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Sexual minority youth LCA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425 self-identified LGBTQ youth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Online survey of health-related behavior (2008)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14 to 19 years old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Male and female youth analyzed separately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algn="r"/>
            <a:endParaRPr lang="en-US" sz="2000" i="1" dirty="0"/>
          </a:p>
          <a:p>
            <a:pPr algn="r"/>
            <a:endParaRPr lang="en-US" sz="2000" i="1" dirty="0"/>
          </a:p>
          <a:p>
            <a:pPr algn="r"/>
            <a:endParaRPr lang="en-US" sz="2000" i="1" dirty="0"/>
          </a:p>
          <a:p>
            <a:pPr algn="r"/>
            <a:r>
              <a:rPr lang="en-US" sz="2000" i="1" dirty="0"/>
              <a:t>Research supported by a grant </a:t>
            </a:r>
          </a:p>
          <a:p>
            <a:pPr algn="r"/>
            <a:r>
              <a:rPr lang="en-US" sz="2000" i="1" dirty="0"/>
              <a:t>from the National Institute of Mental Health </a:t>
            </a:r>
          </a:p>
          <a:p>
            <a:pPr algn="r"/>
            <a:r>
              <a:rPr lang="en-US" sz="2000" i="1" dirty="0"/>
              <a:t>(R21 MH 075030-02) to Blair Beadnell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D00085-9218-6F44-BE1F-472F91C55B4A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>
                <a:solidFill>
                  <a:prstClr val="black">
                    <a:lumMod val="65000"/>
                    <a:lumOff val="35000"/>
                  </a:prstClr>
                </a:solidFill>
              </a:rPr>
              <a:t>© 2015 Evaluation Specialists. All rights reserved.</a:t>
            </a:r>
            <a:endParaRPr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5269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2B473-19B2-40D3-B6CB-3CF3BE1EB929}" type="slidenum">
              <a:rPr lang="en-US" smtClean="0">
                <a:solidFill>
                  <a:srgbClr val="1F497D"/>
                </a:solidFill>
              </a:rPr>
              <a:pPr/>
              <a:t>36</a:t>
            </a:fld>
            <a:endParaRPr lang="en-US">
              <a:solidFill>
                <a:srgbClr val="1F497D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307" y="559034"/>
            <a:ext cx="7965393" cy="5270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6233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2B473-19B2-40D3-B6CB-3CF3BE1EB929}" type="slidenum">
              <a:rPr lang="en-US" smtClean="0">
                <a:solidFill>
                  <a:srgbClr val="1F497D"/>
                </a:solidFill>
              </a:rPr>
              <a:pPr/>
              <a:t>37</a:t>
            </a:fld>
            <a:endParaRPr lang="en-US">
              <a:solidFill>
                <a:srgbClr val="1F497D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990" y="419100"/>
            <a:ext cx="7715670" cy="5899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4310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2B473-19B2-40D3-B6CB-3CF3BE1EB929}" type="slidenum">
              <a:rPr lang="en-US" smtClean="0">
                <a:solidFill>
                  <a:srgbClr val="1F497D"/>
                </a:solidFill>
              </a:rPr>
              <a:pPr/>
              <a:t>38</a:t>
            </a:fld>
            <a:endParaRPr lang="en-US">
              <a:solidFill>
                <a:srgbClr val="1F497D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990" y="419100"/>
            <a:ext cx="7715670" cy="5899616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6542316" y="2628901"/>
            <a:ext cx="0" cy="576946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5617029" y="1491343"/>
            <a:ext cx="0" cy="576946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1785256" y="5769429"/>
            <a:ext cx="1752601" cy="4027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196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2B473-19B2-40D3-B6CB-3CF3BE1EB929}" type="slidenum">
              <a:rPr lang="en-US" smtClean="0">
                <a:solidFill>
                  <a:srgbClr val="1F497D"/>
                </a:solidFill>
              </a:rPr>
              <a:pPr/>
              <a:t>39</a:t>
            </a:fld>
            <a:endParaRPr lang="en-US">
              <a:solidFill>
                <a:srgbClr val="1F497D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990" y="419100"/>
            <a:ext cx="7715670" cy="5899616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5225142" y="5769429"/>
            <a:ext cx="1915887" cy="4027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2416629" y="1045029"/>
            <a:ext cx="435428" cy="337457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3396344" y="1045029"/>
            <a:ext cx="239485" cy="228601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7086601" y="1567543"/>
            <a:ext cx="413657" cy="397333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1196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2B473-19B2-40D3-B6CB-3CF3BE1EB929}" type="slidenum">
              <a:rPr lang="en-US" smtClean="0">
                <a:solidFill>
                  <a:srgbClr val="1F497D"/>
                </a:solidFill>
              </a:rPr>
              <a:pPr/>
              <a:t>40</a:t>
            </a:fld>
            <a:endParaRPr lang="en-US">
              <a:solidFill>
                <a:srgbClr val="1F497D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347243" y="416691"/>
          <a:ext cx="8388294" cy="58918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224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58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9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48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69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68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7696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2585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7696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6686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7696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6686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76968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6686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39102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</a:rPr>
                        <a:t> 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 gridSpan="1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Latent class groups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93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en-US" sz="14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 gridSpan="7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Male youth (n = 208)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5179" marR="65179" marT="0" marB="0" anchor="ctr"/>
                </a:tc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Female youth (n = 217)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93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en-US" sz="14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b"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Low Partner Numbers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b"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High Partner Numbers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5179" marR="6517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451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LCA indicator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Few Strategies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(n = 47)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Many Strategies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(n = 77)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Few Strategies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(n = 33)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Many Strategies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(n = 51)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65179" marR="651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Few Strategies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(n = 77)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Many Strategies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(n = 40)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Nearly All Strategies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(n = 100)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026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</a:rPr>
                        <a:t>Talked about safer sex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0.21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0.82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0.62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0.91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0.22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0.63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0.99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534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Discussed sexual histories</a:t>
                      </a:r>
                      <a:endParaRPr lang="en-US" sz="14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0.49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0.83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0.62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0.92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0.69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0.72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1.00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010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Agreed to do only low risk acts</a:t>
                      </a:r>
                      <a:endParaRPr lang="en-US" sz="14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0.11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0.88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0.80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0.08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0.91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0.64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27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Agreed to make acts done lower risk</a:t>
                      </a:r>
                      <a:endParaRPr lang="en-US" sz="14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0.07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0.85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0.05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0.91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0.04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1.00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0.74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363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Agreed to be monogamous</a:t>
                      </a:r>
                      <a:endParaRPr lang="en-US" sz="14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0.22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0.71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0.54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0.84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0.59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0.61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0.90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Agreed to get HIV/ STI testing</a:t>
                      </a:r>
                      <a:endParaRPr lang="en-US" sz="14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0.11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0.33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0.16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0.55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0.06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0.18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0.63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28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Used barriers (condoms or dams)</a:t>
                      </a:r>
                      <a:endParaRPr lang="en-US" sz="14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0.24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0.67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0.64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0.77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0.32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0.46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0.86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1386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</a:rPr>
                        <a:t>Number of lifetime partners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2.01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2.40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6.51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6.43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3.60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2.58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4.79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02379" y="2174831"/>
            <a:ext cx="9930744" cy="880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3160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2B473-19B2-40D3-B6CB-3CF3BE1EB929}" type="slidenum">
              <a:rPr lang="en-US" smtClean="0">
                <a:solidFill>
                  <a:srgbClr val="1F497D"/>
                </a:solidFill>
              </a:rPr>
              <a:pPr/>
              <a:t>41</a:t>
            </a:fld>
            <a:endParaRPr lang="en-US">
              <a:solidFill>
                <a:srgbClr val="1F497D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9322963"/>
              </p:ext>
            </p:extLst>
          </p:nvPr>
        </p:nvGraphicFramePr>
        <p:xfrm>
          <a:off x="347243" y="416691"/>
          <a:ext cx="8388294" cy="58918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224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58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9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48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69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68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7696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4706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5575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6686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7696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6686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76968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6686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39102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</a:rPr>
                        <a:t> 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 gridSpan="1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Latent class groups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93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en-US" sz="14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 gridSpan="7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Male youth </a:t>
                      </a:r>
                      <a:r>
                        <a:rPr lang="en-US" sz="1400" dirty="0">
                          <a:effectLst/>
                        </a:rPr>
                        <a:t>(n = 208)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5179" marR="65179" marT="0" marB="0" anchor="ctr"/>
                </a:tc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Female youth (n = 217)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93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en-US" sz="14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b"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Low Partner Numbers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b"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High Partner Numbers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5179" marR="6517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451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LCA indicator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Few Strategies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(n = 47)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Many Strategies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(n = 77)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Few Strategies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(n = 33)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Many Strategies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(n = 51)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65179" marR="651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Few Strategies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(n = 77)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Many Strategies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(n = 40)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Nearly All Strategies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(n = 100)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026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Talked about safer sex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0.21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0.82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0.62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0.91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0.22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0.63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0.99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534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Discussed sexual histories</a:t>
                      </a:r>
                      <a:endParaRPr lang="en-US" sz="14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0.49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0.83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0.62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0.92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0.69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0.72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1.00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010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Agreed to do only low risk acts</a:t>
                      </a:r>
                      <a:endParaRPr lang="en-US" sz="14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0.11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0.88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0.80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0.08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0.91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0.64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27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Agreed to make acts done lower risk</a:t>
                      </a:r>
                      <a:endParaRPr lang="en-US" sz="14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0.07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0.85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0.05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0.91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0.04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1.00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0.74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363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Agreed to be monogamous</a:t>
                      </a:r>
                      <a:endParaRPr lang="en-US" sz="14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0.22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0.71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0.54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0.84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0.59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0.61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0.90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Agreed to get HIV/ STI testing</a:t>
                      </a:r>
                      <a:endParaRPr lang="en-US" sz="14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0.11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0.33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0.16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0.55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0.06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0.18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0.63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28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Used barriers (condoms or dams)</a:t>
                      </a:r>
                      <a:endParaRPr lang="en-US" sz="14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0.24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0.67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0.64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0.77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0.32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0.46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0.86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1386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</a:rPr>
                        <a:t>Number of lifetime partners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2.01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2.40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6.51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6.43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3.60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2.58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4.79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02379" y="2174831"/>
            <a:ext cx="9930744" cy="880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 rot="1303142">
            <a:off x="2986061" y="693391"/>
            <a:ext cx="3310958" cy="1569084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4064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2B473-19B2-40D3-B6CB-3CF3BE1EB929}" type="slidenum">
              <a:rPr lang="en-US" smtClean="0">
                <a:solidFill>
                  <a:srgbClr val="1F497D"/>
                </a:solidFill>
              </a:rPr>
              <a:pPr/>
              <a:t>42</a:t>
            </a:fld>
            <a:endParaRPr lang="en-US">
              <a:solidFill>
                <a:srgbClr val="1F497D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574691"/>
              </p:ext>
            </p:extLst>
          </p:nvPr>
        </p:nvGraphicFramePr>
        <p:xfrm>
          <a:off x="347243" y="416691"/>
          <a:ext cx="8388294" cy="58918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224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58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9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48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69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68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7696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4706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5575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6686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7696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6686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76968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6686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39102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</a:rPr>
                        <a:t> </a:t>
                      </a:r>
                      <a:endParaRPr lang="en-US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 gridSpan="1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Latent class groups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93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en-US" sz="14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 gridSpan="7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Male youth </a:t>
                      </a:r>
                      <a:r>
                        <a:rPr lang="en-US" sz="1400" dirty="0">
                          <a:effectLst/>
                        </a:rPr>
                        <a:t>(n = 208)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5179" marR="65179" marT="0" marB="0" anchor="ctr"/>
                </a:tc>
                <a:tc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Female youth (n = 217)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93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  <a:endParaRPr lang="en-US" sz="14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b"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Low Partner Numbers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b"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High Partner Numbers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5179" marR="65179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451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LCA indicator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Few Strategies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(n = 47)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Many Strategies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(n = 77)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Few Strategies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(n = 33)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Many Strategies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(n = 51)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65179" marR="651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Few Strategies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(n = 77)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Many Strategies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(n = 40)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Nearly All Strategies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(n = 100)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026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Talked about safer sex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0.21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0.82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0.62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0.91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0.22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0.63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0.99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534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Discussed sexual histories</a:t>
                      </a:r>
                      <a:endParaRPr lang="en-US" sz="14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0.49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0.83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0.62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0.92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0.69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0.72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1.00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010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Agreed to do only low risk acts</a:t>
                      </a:r>
                      <a:endParaRPr lang="en-US" sz="14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0.11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0.88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0.80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0.08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0.91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0.64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27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Agreed to make acts done lower risk</a:t>
                      </a:r>
                      <a:endParaRPr lang="en-US" sz="14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0.07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0.85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0.05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0.91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0.04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1.00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0.74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363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Agreed to be monogamous</a:t>
                      </a:r>
                      <a:endParaRPr lang="en-US" sz="14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0.22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0.71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0.54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0.84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0.59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0.61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0.90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Agreed to get HIV/ STI testing</a:t>
                      </a:r>
                      <a:endParaRPr lang="en-US" sz="14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0.11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0.33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0.16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0.55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0.06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0.18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0.63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28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Used barriers (condoms or dams)</a:t>
                      </a:r>
                      <a:endParaRPr lang="en-US" sz="14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0.24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0.67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0.64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0.77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0.32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0.46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0.86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1386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Number of lifetime partners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2.01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2.40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6.51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6.43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3.60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2.58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4.79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5179" marR="65179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02379" y="2174831"/>
            <a:ext cx="9930744" cy="880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 rot="1303142">
            <a:off x="2986061" y="693391"/>
            <a:ext cx="3310958" cy="1569084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 rot="10800000">
            <a:off x="4996541" y="5559602"/>
            <a:ext cx="968829" cy="547283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8686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2B473-19B2-40D3-B6CB-3CF3BE1EB929}" type="slidenum">
              <a:rPr lang="en-US" smtClean="0">
                <a:solidFill>
                  <a:srgbClr val="1F497D"/>
                </a:solidFill>
              </a:rPr>
              <a:pPr/>
              <a:t>43</a:t>
            </a:fld>
            <a:endParaRPr lang="en-US">
              <a:solidFill>
                <a:srgbClr val="1F497D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6700" y="282084"/>
            <a:ext cx="4762500" cy="62883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3400" y="682468"/>
            <a:ext cx="3086100" cy="40564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indent="-457200">
              <a:lnSpc>
                <a:spcPct val="115000"/>
              </a:lnSpc>
            </a:pP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Want more details?</a:t>
            </a:r>
          </a:p>
          <a:p>
            <a:pPr indent="-457200">
              <a:lnSpc>
                <a:spcPct val="115000"/>
              </a:lnSpc>
            </a:pPr>
            <a:endParaRPr lang="en-US" sz="2000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-457200">
              <a:lnSpc>
                <a:spcPct val="115000"/>
              </a:lnSpc>
            </a:pP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Masters, N.T., Beadnell, B., Morrison, D.M., Wells, E.A., and Hoppe, M.J.  (2013).  Multidimensional characterization of sexual minority adolescents’ sexual safety strategies.  </a:t>
            </a:r>
            <a:r>
              <a:rPr lang="en-US" sz="2000" i="1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Journal of Adolescence</a:t>
            </a: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36 (5), 953–961.  </a:t>
            </a:r>
          </a:p>
        </p:txBody>
      </p:sp>
      <p:sp>
        <p:nvSpPr>
          <p:cNvPr id="6" name="Bent-Up Arrow 5"/>
          <p:cNvSpPr/>
          <p:nvPr/>
        </p:nvSpPr>
        <p:spPr>
          <a:xfrm rot="5400000">
            <a:off x="1943100" y="4605614"/>
            <a:ext cx="1650067" cy="1916768"/>
          </a:xfrm>
          <a:prstGeom prst="bentUpArrow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3431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LCA identifying subgroups at two </a:t>
            </a:r>
            <a:r>
              <a:rPr lang="en-US" dirty="0" err="1"/>
              <a:t>timepoints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D00085-9218-6F44-BE1F-472F91C55B4A}" type="slidenum">
              <a:rPr lang="en-US" smtClean="0"/>
              <a:t>44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2015 Evaluation Specialists. All rights reserved.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8318" y="1887031"/>
            <a:ext cx="8902270" cy="354047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25004" y="6096472"/>
            <a:ext cx="207432" cy="19878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3" name="Oval 2"/>
          <p:cNvSpPr/>
          <p:nvPr/>
        </p:nvSpPr>
        <p:spPr>
          <a:xfrm>
            <a:off x="3731742" y="1569308"/>
            <a:ext cx="5234854" cy="175466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6706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Subgroup membership as outcome:</a:t>
            </a:r>
            <a:br>
              <a:rPr lang="en-US" dirty="0"/>
            </a:br>
            <a:r>
              <a:rPr lang="en-US" dirty="0"/>
              <a:t>Latent Transition Analysis (LTA)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D00085-9218-6F44-BE1F-472F91C55B4A}" type="slidenum">
              <a:rPr lang="en-US" smtClean="0"/>
              <a:t>45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2015 Evaluation Specialists. All rights reserved.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243" y="1444788"/>
            <a:ext cx="7189307" cy="4555797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6018639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832996" y="6484975"/>
            <a:ext cx="2133600" cy="365125"/>
          </a:xfrm>
        </p:spPr>
        <p:txBody>
          <a:bodyPr/>
          <a:lstStyle/>
          <a:p>
            <a:fld id="{47D00085-9218-6F44-BE1F-472F91C55B4A}" type="slidenum">
              <a:rPr lang="en-US" smtClean="0"/>
              <a:t>46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© 2015 Evaluation Specialists. All rights reserved.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05257" y="2486235"/>
            <a:ext cx="59583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"/>
                <a:cs typeface="Arial"/>
              </a:rPr>
              <a:t>Considerations In Subgroup Analyses</a:t>
            </a:r>
          </a:p>
        </p:txBody>
      </p:sp>
    </p:spTree>
    <p:extLst>
      <p:ext uri="{BB962C8B-B14F-4D97-AF65-F5344CB8AC3E}">
        <p14:creationId xmlns:p14="http://schemas.microsoft.com/office/powerpoint/2010/main" val="309198977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Once subgroups are identified, use typical statistics that compare groups; e.g.: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For LCA and LTA:  Find subgroups, then rerun model to do the comparisons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D00085-9218-6F44-BE1F-472F91C55B4A}" type="slidenum">
              <a:rPr lang="en-US" smtClean="0"/>
              <a:t>47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2015 Evaluation Specialists. All rights reserved.</a:t>
            </a:r>
            <a:endParaRPr lang="en-US" dirty="0"/>
          </a:p>
        </p:txBody>
      </p:sp>
      <p:graphicFrame>
        <p:nvGraphicFramePr>
          <p:cNvPr id="7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5480626"/>
              </p:ext>
            </p:extLst>
          </p:nvPr>
        </p:nvGraphicFramePr>
        <p:xfrm>
          <a:off x="923471" y="2481943"/>
          <a:ext cx="7297057" cy="24583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7386254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size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Necessary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Sufficient sample size for each subgroup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Challenges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Even in very large samples, some subgroups may be too small to have statistical power for comparisons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Uneven subgroup sizes can result in confusing findings due to </a:t>
            </a:r>
          </a:p>
          <a:p>
            <a:pPr marL="1085850" lvl="1" indent="-342900"/>
            <a:r>
              <a:rPr lang="en-US" dirty="0"/>
              <a:t>greater power for comparing the larger groups</a:t>
            </a:r>
          </a:p>
          <a:p>
            <a:pPr marL="1085850" lvl="1" indent="-342900"/>
            <a:r>
              <a:rPr lang="en-US" dirty="0"/>
              <a:t>lower power for comparing the smaller groups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D00085-9218-6F44-BE1F-472F91C55B4A}" type="slidenum">
              <a:rPr lang="en-US" smtClean="0"/>
              <a:t>48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2015 Evaluation Specialists.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71183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Uneven sample sizes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5696" y="1603730"/>
            <a:ext cx="7546693" cy="4394027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Made up example: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Group 1 and 2 significantly different from each other</a:t>
            </a:r>
          </a:p>
          <a:p>
            <a:r>
              <a:rPr lang="en-US" sz="2000" dirty="0"/>
              <a:t>Group 3 </a:t>
            </a:r>
            <a:r>
              <a:rPr lang="en-US" sz="2000" b="1" u="sng" dirty="0"/>
              <a:t>not</a:t>
            </a:r>
            <a:r>
              <a:rPr lang="en-US" sz="2000" dirty="0"/>
              <a:t> significantly different from 1 and 2</a:t>
            </a:r>
          </a:p>
          <a:p>
            <a:endParaRPr lang="en-US" dirty="0"/>
          </a:p>
          <a:p>
            <a:pPr marL="1143000"/>
            <a:r>
              <a:rPr lang="en-US" sz="2000" dirty="0"/>
              <a:t>one solution: </a:t>
            </a:r>
          </a:p>
          <a:p>
            <a:pPr marL="1143000"/>
            <a:r>
              <a:rPr lang="en-US" sz="2000" dirty="0"/>
              <a:t>random sampling </a:t>
            </a:r>
            <a:r>
              <a:rPr lang="en-US" sz="2000" b="1" u="sng" dirty="0"/>
              <a:t>within</a:t>
            </a:r>
            <a:r>
              <a:rPr lang="en-US" sz="2000" dirty="0"/>
              <a:t> larger subgroups to get relatively equal sizes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D00085-9218-6F44-BE1F-472F91C55B4A}" type="slidenum">
              <a:rPr lang="en-US" smtClean="0"/>
              <a:t>49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2015 Evaluation Specialists. All rights reserved.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455097"/>
              </p:ext>
            </p:extLst>
          </p:nvPr>
        </p:nvGraphicFramePr>
        <p:xfrm>
          <a:off x="825500" y="2169400"/>
          <a:ext cx="7456889" cy="1259600"/>
        </p:xfrm>
        <a:graphic>
          <a:graphicData uri="http://schemas.openxmlformats.org/drawingml/2006/table">
            <a:tbl>
              <a:tblPr firstRow="1" firstCol="1" bandRow="1"/>
              <a:tblGrid>
                <a:gridCol w="3216443">
                  <a:extLst>
                    <a:ext uri="{9D8B030D-6E8A-4147-A177-3AD203B41FA5}">
                      <a16:colId xmlns:a16="http://schemas.microsoft.com/office/drawing/2014/main" val="115548036"/>
                    </a:ext>
                  </a:extLst>
                </a:gridCol>
                <a:gridCol w="1413482">
                  <a:extLst>
                    <a:ext uri="{9D8B030D-6E8A-4147-A177-3AD203B41FA5}">
                      <a16:colId xmlns:a16="http://schemas.microsoft.com/office/drawing/2014/main" val="2041418323"/>
                    </a:ext>
                  </a:extLst>
                </a:gridCol>
                <a:gridCol w="1413482">
                  <a:extLst>
                    <a:ext uri="{9D8B030D-6E8A-4147-A177-3AD203B41FA5}">
                      <a16:colId xmlns:a16="http://schemas.microsoft.com/office/drawing/2014/main" val="2282846139"/>
                    </a:ext>
                  </a:extLst>
                </a:gridCol>
                <a:gridCol w="1413482">
                  <a:extLst>
                    <a:ext uri="{9D8B030D-6E8A-4147-A177-3AD203B41FA5}">
                      <a16:colId xmlns:a16="http://schemas.microsoft.com/office/drawing/2014/main" val="2109940507"/>
                    </a:ext>
                  </a:extLst>
                </a:gridCol>
              </a:tblGrid>
              <a:tr h="7121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Outcome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Group 1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(n=3,000)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Group 2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(n=2,500)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Group 3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(n=150)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6587044"/>
                  </a:ext>
                </a:extLst>
              </a:tr>
              <a:tr h="547402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Binge drank, last 90 days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1646802"/>
                  </a:ext>
                </a:extLst>
              </a:tr>
            </a:tbl>
          </a:graphicData>
        </a:graphic>
      </p:graphicFrame>
      <p:sp>
        <p:nvSpPr>
          <p:cNvPr id="6" name="5-Point Star 5"/>
          <p:cNvSpPr/>
          <p:nvPr/>
        </p:nvSpPr>
        <p:spPr>
          <a:xfrm rot="993004">
            <a:off x="863500" y="4735240"/>
            <a:ext cx="990600" cy="1041400"/>
          </a:xfrm>
          <a:prstGeom prst="star5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22976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Longitudinal analyses of program effects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7817" y="1613234"/>
            <a:ext cx="7546693" cy="4394027"/>
          </a:xfrm>
        </p:spPr>
        <p:txBody>
          <a:bodyPr>
            <a:normAutofit/>
          </a:bodyPr>
          <a:lstStyle/>
          <a:p>
            <a:r>
              <a:rPr lang="en-US" dirty="0"/>
              <a:t>Common asking of the evaluation question:</a:t>
            </a:r>
          </a:p>
          <a:p>
            <a:r>
              <a:rPr lang="en-US" dirty="0"/>
              <a:t>“Do certain groups show less improvement than others?”</a:t>
            </a:r>
          </a:p>
          <a:p>
            <a:endParaRPr lang="en-US" dirty="0"/>
          </a:p>
          <a:p>
            <a:r>
              <a:rPr lang="en-US" dirty="0"/>
              <a:t>May not be that simple</a:t>
            </a:r>
          </a:p>
          <a:p>
            <a:endParaRPr lang="en-US" dirty="0"/>
          </a:p>
          <a:p>
            <a:r>
              <a:rPr lang="en-US" dirty="0"/>
              <a:t>Useful: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Visuals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Consideration of how to define ‘improvement’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D00085-9218-6F44-BE1F-472F91C55B4A}" type="slidenum">
              <a:rPr lang="en-US" smtClean="0"/>
              <a:t>50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2015 Evaluation Specialists.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41334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Interpreting findings: longitudinal analyses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401" y="1275008"/>
            <a:ext cx="7661796" cy="4732253"/>
          </a:xfrm>
        </p:spPr>
        <p:txBody>
          <a:bodyPr/>
          <a:lstStyle/>
          <a:p>
            <a:r>
              <a:rPr lang="en-US" dirty="0"/>
              <a:t>Three factors to consider: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Where started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How much changed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Where ended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D00085-9218-6F44-BE1F-472F91C55B4A}" type="slidenum">
              <a:rPr lang="en-US" smtClean="0"/>
              <a:t>51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2015 Evaluation Specialists. All rights reserved.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7387" y="2652864"/>
            <a:ext cx="5309842" cy="394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69986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intervention effectiveness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285750"/>
            <a:r>
              <a:rPr lang="en-US" sz="2800" dirty="0"/>
              <a:t>What are criteria for making conclusions about benefit and/or program success?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Ending the same?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Making the same amount of change?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Other?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D00085-9218-6F44-BE1F-472F91C55B4A}" type="slidenum">
              <a:rPr lang="en-US" smtClean="0"/>
              <a:t>52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2015 Evaluation Specialists.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55718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define how much a group benefits?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5503" y="1313646"/>
            <a:ext cx="7733497" cy="4934754"/>
          </a:xfrm>
        </p:spPr>
        <p:txBody>
          <a:bodyPr>
            <a:normAutofit fontScale="85000" lnSpcReduction="20000"/>
          </a:bodyPr>
          <a:lstStyle/>
          <a:p>
            <a:r>
              <a:rPr lang="en-US" i="1" dirty="0"/>
              <a:t>How much they changed? OR   Where they end? </a:t>
            </a:r>
          </a:p>
          <a:p>
            <a:endParaRPr lang="en-US" i="1" dirty="0"/>
          </a:p>
          <a:p>
            <a:endParaRPr lang="en-US" i="1" dirty="0"/>
          </a:p>
          <a:p>
            <a:endParaRPr lang="en-US" i="1" dirty="0"/>
          </a:p>
          <a:p>
            <a:endParaRPr lang="en-US" i="1" dirty="0"/>
          </a:p>
          <a:p>
            <a:endParaRPr lang="en-US" i="1" dirty="0"/>
          </a:p>
          <a:p>
            <a:endParaRPr lang="en-US" i="1" dirty="0"/>
          </a:p>
          <a:p>
            <a:endParaRPr lang="en-US" i="1" dirty="0"/>
          </a:p>
          <a:p>
            <a:endParaRPr lang="en-US" i="1" dirty="0"/>
          </a:p>
          <a:p>
            <a:endParaRPr lang="en-US" i="1" dirty="0"/>
          </a:p>
          <a:p>
            <a:endParaRPr lang="en-US" i="1" dirty="0"/>
          </a:p>
          <a:p>
            <a:endParaRPr lang="en-US" i="1" dirty="0"/>
          </a:p>
          <a:p>
            <a:endParaRPr lang="en-US" i="1" dirty="0"/>
          </a:p>
          <a:p>
            <a:endParaRPr lang="en-US" i="1" dirty="0"/>
          </a:p>
          <a:p>
            <a:endParaRPr lang="en-US" i="1" dirty="0"/>
          </a:p>
          <a:p>
            <a:pPr algn="r"/>
            <a:r>
              <a:rPr lang="en-US" b="1" i="1" dirty="0"/>
              <a:t>Who benefited the most?</a:t>
            </a:r>
          </a:p>
          <a:p>
            <a:endParaRPr lang="en-US" i="1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D00085-9218-6F44-BE1F-472F91C55B4A}" type="slidenum">
              <a:rPr lang="en-US" smtClean="0"/>
              <a:t>53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2015 Evaluation Specialists. All rights reserved.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712506" y="1739509"/>
            <a:ext cx="5588195" cy="4153291"/>
            <a:chOff x="712506" y="1739509"/>
            <a:chExt cx="5588195" cy="4153291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2506" y="1739509"/>
              <a:ext cx="5588195" cy="4153291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2703062" y="4513710"/>
              <a:ext cx="2892339" cy="477187"/>
            </a:xfrm>
            <a:prstGeom prst="rect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3243455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define how much a group benefits?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5503" y="1409700"/>
            <a:ext cx="7546693" cy="4597561"/>
          </a:xfrm>
        </p:spPr>
        <p:txBody>
          <a:bodyPr/>
          <a:lstStyle/>
          <a:p>
            <a:r>
              <a:rPr lang="en-US" i="1" dirty="0"/>
              <a:t>Who benefited the most?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D00085-9218-6F44-BE1F-472F91C55B4A}" type="slidenum">
              <a:rPr lang="en-US" smtClean="0"/>
              <a:t>54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2015 Evaluation Specialists. All rights reserved.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914155" y="1915177"/>
            <a:ext cx="5587150" cy="4225137"/>
            <a:chOff x="2701387" y="1993900"/>
            <a:chExt cx="5587150" cy="4225137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01387" y="1993900"/>
              <a:ext cx="5587150" cy="4225137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3347233" y="3706608"/>
              <a:ext cx="2403231" cy="261848"/>
            </a:xfrm>
            <a:prstGeom prst="rect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478490" y="5176698"/>
              <a:ext cx="2798557" cy="265104"/>
            </a:xfrm>
            <a:prstGeom prst="rect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9110185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“Who benefits more (or less)?”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 always the best question to gauge success</a:t>
            </a:r>
          </a:p>
          <a:p>
            <a:endParaRPr lang="en-US" dirty="0"/>
          </a:p>
          <a:p>
            <a:r>
              <a:rPr lang="en-US" dirty="0"/>
              <a:t>Helps to break into at least two questions</a:t>
            </a:r>
          </a:p>
          <a:p>
            <a:endParaRPr lang="en-US" dirty="0"/>
          </a:p>
          <a:p>
            <a:r>
              <a:rPr lang="en-US" dirty="0"/>
              <a:t>Several ways to frame, but for example:</a:t>
            </a:r>
          </a:p>
          <a:p>
            <a:pPr lvl="1"/>
            <a:r>
              <a:rPr lang="en-US" dirty="0"/>
              <a:t>Who shows greater </a:t>
            </a:r>
            <a:r>
              <a:rPr lang="en-US" dirty="0" err="1"/>
              <a:t>preintervention</a:t>
            </a:r>
            <a:r>
              <a:rPr lang="en-US" dirty="0"/>
              <a:t> need?</a:t>
            </a:r>
          </a:p>
          <a:p>
            <a:pPr lvl="1"/>
            <a:r>
              <a:rPr lang="en-US" dirty="0"/>
              <a:t>How much do they change compared to others?</a:t>
            </a:r>
          </a:p>
          <a:p>
            <a:pPr lvl="1"/>
            <a:r>
              <a:rPr lang="en-US" dirty="0"/>
              <a:t>Do they continue to show greater need </a:t>
            </a:r>
            <a:r>
              <a:rPr lang="en-US" dirty="0" err="1"/>
              <a:t>postintervention</a:t>
            </a:r>
            <a:r>
              <a:rPr lang="en-US" dirty="0"/>
              <a:t>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D00085-9218-6F44-BE1F-472F91C55B4A}" type="slidenum">
              <a:rPr lang="en-US" smtClean="0"/>
              <a:t>55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2015 Evaluation Specialists.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90474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435" y="263438"/>
            <a:ext cx="7509595" cy="566127"/>
          </a:xfrm>
        </p:spPr>
        <p:txBody>
          <a:bodyPr>
            <a:normAutofit fontScale="90000"/>
          </a:bodyPr>
          <a:lstStyle/>
          <a:p>
            <a:r>
              <a:rPr lang="en-US" dirty="0"/>
              <a:t>Communicating results can be challenging!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2114" y="1371190"/>
            <a:ext cx="7546693" cy="4572161"/>
          </a:xfrm>
        </p:spPr>
        <p:txBody>
          <a:bodyPr>
            <a:normAutofit/>
          </a:bodyPr>
          <a:lstStyle/>
          <a:p>
            <a:r>
              <a:rPr lang="en-US" dirty="0"/>
              <a:t>Need </a:t>
            </a:r>
            <a:r>
              <a:rPr lang="en-US" sz="2400" dirty="0"/>
              <a:t>to communicate complex results effectively</a:t>
            </a:r>
            <a:endParaRPr lang="en-US" dirty="0"/>
          </a:p>
          <a:p>
            <a:endParaRPr lang="en-US" sz="2400" dirty="0"/>
          </a:p>
          <a:p>
            <a:r>
              <a:rPr lang="en-US" sz="2400" dirty="0"/>
              <a:t>Longitudinal data</a:t>
            </a:r>
          </a:p>
          <a:p>
            <a:pPr marL="690563" lvl="2" indent="0" defTabSz="292100">
              <a:buNone/>
            </a:pPr>
            <a:r>
              <a:rPr lang="en-US" sz="2000" dirty="0"/>
              <a:t>tables of means can be overwhelming</a:t>
            </a:r>
          </a:p>
          <a:p>
            <a:pPr marL="690563" lvl="2" indent="0" defTabSz="292100">
              <a:buNone/>
            </a:pPr>
            <a:r>
              <a:rPr lang="en-US" sz="2000" dirty="0"/>
              <a:t>complex stats may not be well understood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D00085-9218-6F44-BE1F-472F91C55B4A}" type="slidenum">
              <a:rPr lang="en-US" smtClean="0"/>
              <a:t>56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2015 Evaluation Specialists.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88142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70560" y="655320"/>
            <a:ext cx="2910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Simplify…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828" y="2095702"/>
            <a:ext cx="2655071" cy="404837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562" y="2095702"/>
            <a:ext cx="2698915" cy="4048374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4053840" y="3429000"/>
            <a:ext cx="1341120" cy="1386840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44782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70560" y="655320"/>
            <a:ext cx="7437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…but don’t OVER-simplify!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974" y="2240280"/>
            <a:ext cx="1780645" cy="34442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043" y="2240280"/>
            <a:ext cx="1810050" cy="3459480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6324600" y="3566160"/>
            <a:ext cx="822960" cy="579120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3215640" y="3566160"/>
            <a:ext cx="822960" cy="579120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7711440" y="2659380"/>
            <a:ext cx="0" cy="2971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376160" y="5615940"/>
            <a:ext cx="73152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7376160" y="2659380"/>
            <a:ext cx="73152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300099" y="6098009"/>
            <a:ext cx="950808" cy="198783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J: Next</a:t>
            </a:r>
          </a:p>
        </p:txBody>
      </p:sp>
    </p:spTree>
    <p:extLst>
      <p:ext uri="{BB962C8B-B14F-4D97-AF65-F5344CB8AC3E}">
        <p14:creationId xmlns:p14="http://schemas.microsoft.com/office/powerpoint/2010/main" val="371970205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832996" y="6484975"/>
            <a:ext cx="2133600" cy="365125"/>
          </a:xfrm>
        </p:spPr>
        <p:txBody>
          <a:bodyPr/>
          <a:lstStyle/>
          <a:p>
            <a:fld id="{47D00085-9218-6F44-BE1F-472F91C55B4A}" type="slidenum">
              <a:rPr lang="en-US" smtClean="0"/>
              <a:t>59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noFill/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© 2015 Evaluation Specialists. All rights reserved.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29082" y="2129048"/>
            <a:ext cx="595834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"/>
                <a:cs typeface="Arial"/>
              </a:rPr>
              <a:t>Questions?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Arial"/>
                <a:cs typeface="Arial"/>
              </a:rPr>
              <a:t>Comments?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Arial"/>
                <a:cs typeface="Arial"/>
              </a:rPr>
              <a:t>Current challenges?</a:t>
            </a:r>
          </a:p>
        </p:txBody>
      </p:sp>
    </p:spTree>
    <p:extLst>
      <p:ext uri="{BB962C8B-B14F-4D97-AF65-F5344CB8AC3E}">
        <p14:creationId xmlns:p14="http://schemas.microsoft.com/office/powerpoint/2010/main" val="5602603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112836"/>
            </a:solidFill>
            <a:latin typeface="Arial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S ppt template for AEA.potx" id="{7CC444A0-7728-4ABA-A0AA-004675F4F281}" vid="{8981C0F4-8365-43D3-B17F-476262C10BED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112836"/>
            </a:solidFill>
            <a:latin typeface="Arial"/>
            <a:cs typeface="Arial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112836"/>
            </a:solidFill>
            <a:latin typeface="Arial"/>
            <a:cs typeface="Arial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112836"/>
            </a:solidFill>
            <a:latin typeface="Arial"/>
            <a:cs typeface="Arial"/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112836"/>
            </a:solidFill>
            <a:latin typeface="Arial"/>
            <a:cs typeface="Arial"/>
          </a:defRPr>
        </a:defPPr>
      </a:lstStyle>
    </a:txDef>
  </a:objectDefaults>
  <a:extraClrSchemeLst/>
</a:theme>
</file>

<file path=ppt/theme/theme6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 ppt template for AEA</Template>
  <TotalTime>1415</TotalTime>
  <Words>2388</Words>
  <Application>Microsoft Office PowerPoint</Application>
  <PresentationFormat>On-screen Show (4:3)</PresentationFormat>
  <Paragraphs>902</Paragraphs>
  <Slides>59</Slides>
  <Notes>48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59</vt:i4>
      </vt:variant>
    </vt:vector>
  </HeadingPairs>
  <TitlesOfParts>
    <vt:vector size="70" baseType="lpstr">
      <vt:lpstr>Arial</vt:lpstr>
      <vt:lpstr>Calibri</vt:lpstr>
      <vt:lpstr>Calibri Light</vt:lpstr>
      <vt:lpstr>Edwardian Script ITC</vt:lpstr>
      <vt:lpstr>Times New Roman</vt:lpstr>
      <vt:lpstr>Office Theme</vt:lpstr>
      <vt:lpstr>1_Office Theme</vt:lpstr>
      <vt:lpstr>3_Office Theme</vt:lpstr>
      <vt:lpstr>4_Office Theme</vt:lpstr>
      <vt:lpstr>7_Office Theme</vt:lpstr>
      <vt:lpstr>2_Office Theme</vt:lpstr>
      <vt:lpstr>PowerPoint Presentation</vt:lpstr>
      <vt:lpstr>PowerPoint Presentation</vt:lpstr>
      <vt:lpstr>Structure and purpose</vt:lpstr>
      <vt:lpstr>PowerPoint Presentation</vt:lpstr>
      <vt:lpstr>What is subgroup analysis?</vt:lpstr>
      <vt:lpstr>When can you do it?</vt:lpstr>
      <vt:lpstr>Why should I conduct subgroup analyses?</vt:lpstr>
      <vt:lpstr>How subgroup analyses help</vt:lpstr>
      <vt:lpstr>PowerPoint Presentation</vt:lpstr>
      <vt:lpstr>PowerPoint Presentation</vt:lpstr>
      <vt:lpstr>The analyst…</vt:lpstr>
      <vt:lpstr>PowerPoint Presentation</vt:lpstr>
      <vt:lpstr>How do you group…</vt:lpstr>
      <vt:lpstr>PowerPoint Presentation</vt:lpstr>
      <vt:lpstr>How do you group…</vt:lpstr>
      <vt:lpstr>PowerPoint Presentation</vt:lpstr>
      <vt:lpstr>PowerPoint Presentation</vt:lpstr>
      <vt:lpstr>PowerPoint Presentation</vt:lpstr>
      <vt:lpstr>What about groups based on more variables?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Data visualization is a big help!</vt:lpstr>
      <vt:lpstr>Subgroup: One variable; one point in time</vt:lpstr>
      <vt:lpstr>Subgroup:  One variable, one point in time</vt:lpstr>
      <vt:lpstr>Subgroup: One variable, two points in time</vt:lpstr>
      <vt:lpstr>Using several variables: very simple example</vt:lpstr>
      <vt:lpstr>Subgroup: Based on 4 separate behaviors</vt:lpstr>
      <vt:lpstr>PowerPoint Presentation</vt:lpstr>
      <vt:lpstr>Latent Class Analysis (LCA) is…</vt:lpstr>
      <vt:lpstr>People in a subgroup…</vt:lpstr>
      <vt:lpstr>Sexual minority youth LCA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LCA identifying subgroups at two timepoints</vt:lpstr>
      <vt:lpstr>Subgroup membership as outcome: Latent Transition Analysis (LTA)</vt:lpstr>
      <vt:lpstr>PowerPoint Presentation</vt:lpstr>
      <vt:lpstr>Analysis Strategies</vt:lpstr>
      <vt:lpstr>Sample size</vt:lpstr>
      <vt:lpstr>Uneven sample sizes</vt:lpstr>
      <vt:lpstr>Longitudinal analyses of program effects</vt:lpstr>
      <vt:lpstr>Interpreting findings: longitudinal analyses</vt:lpstr>
      <vt:lpstr>Evaluating intervention effectiveness</vt:lpstr>
      <vt:lpstr>How define how much a group benefits?</vt:lpstr>
      <vt:lpstr>How define how much a group benefits?</vt:lpstr>
      <vt:lpstr>“Who benefits more (or less)?”</vt:lpstr>
      <vt:lpstr>Communicating results can be challenging!</vt:lpstr>
      <vt:lpstr>PowerPoint Presentation</vt:lpstr>
      <vt:lpstr>PowerPoint Presentation</vt:lpstr>
      <vt:lpstr>PowerPoint Presentation</vt:lpstr>
    </vt:vector>
  </TitlesOfParts>
  <Company>Odez Designs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Holly Djang</dc:creator>
  <cp:lastModifiedBy>Holly Djang</cp:lastModifiedBy>
  <cp:revision>163</cp:revision>
  <cp:lastPrinted>2016-10-19T16:13:14Z</cp:lastPrinted>
  <dcterms:created xsi:type="dcterms:W3CDTF">2016-09-22T20:06:02Z</dcterms:created>
  <dcterms:modified xsi:type="dcterms:W3CDTF">2018-01-08T18:44:35Z</dcterms:modified>
</cp:coreProperties>
</file>